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09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5" r:id="rId28"/>
    <p:sldId id="336" r:id="rId29"/>
    <p:sldId id="334" r:id="rId30"/>
    <p:sldId id="337" r:id="rId31"/>
    <p:sldId id="339" r:id="rId3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hyperlink" Target="https://www.e-sfera.hr/dodatni-digitalni-sadrzaji/06110e3f-67dc-43ce-b0c2-2bb468dfaa86/assets/audio/06_lesson_2_the_first_day_of_school_2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5.png"/><Relationship Id="rId5" Type="http://schemas.openxmlformats.org/officeDocument/2006/relationships/hyperlink" Target="https://www.e-sfera.hr/dodatni-digitalni-sadrzaji/06110e3f-67dc-43ce-b0c2-2bb468dfaa86/assets/audio/06_lesson_2_the_first_day_of_school_2.mp3" TargetMode="External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ordwall.net/resource/274176/engleski-jezik/mikes-first-day-schoo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view5174028" TargetMode="External"/><Relationship Id="rId5" Type="http://schemas.openxmlformats.org/officeDocument/2006/relationships/hyperlink" Target="https://wordwall.net/resource/240936/personal-pronouns" TargetMode="Externa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-sfera.hr/dodatni-digitalni-sadrzaji/06110e3f-67dc-43ce-b0c2-2bb468dfaa86/assets/audio/07_lesson_2_ten_green_bottles.mp3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27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e-sfera.hr/dodatni-digitalni-sadrzaji/06110e3f-67dc-43ce-b0c2-2bb468dfaa86/assets/audio/08_lesson_2_numbers_1.mp3" TargetMode="Externa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quizlet.com/271582008/numbers-1-100-random-flash-cards/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26" Type="http://schemas.openxmlformats.org/officeDocument/2006/relationships/image" Target="../media/image3.png"/><Relationship Id="rId3" Type="http://schemas.microsoft.com/office/2007/relationships/media" Target="../media/media2.mp3"/><Relationship Id="rId21" Type="http://schemas.microsoft.com/office/2007/relationships/media" Target="../media/media11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5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audio" Target="../media/media10.mp3"/><Relationship Id="rId29" Type="http://schemas.openxmlformats.org/officeDocument/2006/relationships/image" Target="../media/image6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openxmlformats.org/officeDocument/2006/relationships/audio" Target="../media/media12.mp3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microsoft.com/office/2007/relationships/media" Target="../media/media12.mp3"/><Relationship Id="rId28" Type="http://schemas.openxmlformats.org/officeDocument/2006/relationships/image" Target="../media/image5.png"/><Relationship Id="rId10" Type="http://schemas.openxmlformats.org/officeDocument/2006/relationships/audio" Target="../media/media5.mp3"/><Relationship Id="rId19" Type="http://schemas.microsoft.com/office/2007/relationships/media" Target="../media/media10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audio" Target="../media/media11.mp3"/><Relationship Id="rId27" Type="http://schemas.openxmlformats.org/officeDocument/2006/relationships/image" Target="../media/image4.png"/><Relationship Id="rId30" Type="http://schemas.openxmlformats.org/officeDocument/2006/relationships/hyperlink" Target="https://learningapps.org/view509528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quizlet.com/323798026/ordinal-numbers-flash-cards/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5.png"/><Relationship Id="rId5" Type="http://schemas.openxmlformats.org/officeDocument/2006/relationships/hyperlink" Target="https://www.e-sfera.hr/dodatni-digitalni-sadrzaji/06110e3f-67dc-43ce-b0c2-2bb468dfaa86/assets/audio/05_lesson_2_school_subjects.mp3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resource/274174/engleski-jezik/new-teachers-new-subjects" TargetMode="External"/><Relationship Id="rId4" Type="http://schemas.openxmlformats.org/officeDocument/2006/relationships/hyperlink" Target="https://learningapps.org/view509541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65366">
            <a:off x="1075828" y="1087265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680270" y="2721114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  <a:latin typeface="Avenir Next LT Pro" panose="020B0504020202020204" pitchFamily="34" charset="-18"/>
              </a:rPr>
              <a:t>UNIT 1; </a:t>
            </a:r>
            <a:r>
              <a:rPr lang="hr-HR" sz="4000" b="1" u="sng" dirty="0" err="1">
                <a:solidFill>
                  <a:srgbClr val="FF0000"/>
                </a:solidFill>
                <a:latin typeface="Avenir Next LT Pro" panose="020B0504020202020204" pitchFamily="34" charset="-18"/>
              </a:rPr>
              <a:t>Friends</a:t>
            </a:r>
            <a:endParaRPr lang="hr-HR" sz="4000" b="1" u="sng" dirty="0">
              <a:solidFill>
                <a:srgbClr val="FF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680270" y="3292067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>
                <a:latin typeface="Avenir Next LT Pro" panose="020B0504020202020204" pitchFamily="34" charset="-18"/>
              </a:rPr>
              <a:t>New </a:t>
            </a:r>
            <a:r>
              <a:rPr lang="hr-HR" sz="4000" dirty="0" err="1">
                <a:latin typeface="Avenir Next LT Pro" panose="020B0504020202020204" pitchFamily="34" charset="-18"/>
              </a:rPr>
              <a:t>teachers</a:t>
            </a:r>
            <a:r>
              <a:rPr lang="hr-HR" sz="4000" dirty="0">
                <a:latin typeface="Avenir Next LT Pro" panose="020B0504020202020204" pitchFamily="34" charset="-18"/>
              </a:rPr>
              <a:t>, </a:t>
            </a:r>
            <a:r>
              <a:rPr lang="hr-HR" sz="4000" dirty="0" err="1">
                <a:latin typeface="Avenir Next LT Pro" panose="020B0504020202020204" pitchFamily="34" charset="-18"/>
              </a:rPr>
              <a:t>new</a:t>
            </a:r>
            <a:r>
              <a:rPr lang="hr-HR" sz="4000" dirty="0">
                <a:latin typeface="Avenir Next LT Pro" panose="020B0504020202020204" pitchFamily="34" charset="-18"/>
              </a:rPr>
              <a:t> </a:t>
            </a:r>
            <a:r>
              <a:rPr lang="hr-HR" sz="4000" dirty="0" err="1">
                <a:latin typeface="Avenir Next LT Pro" panose="020B0504020202020204" pitchFamily="34" charset="-18"/>
              </a:rPr>
              <a:t>subjects</a:t>
            </a:r>
            <a:endParaRPr lang="hr-HR" sz="4000" dirty="0"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F341984E-C66B-44D9-8A41-28232BC3061C}"/>
              </a:ext>
            </a:extLst>
          </p:cNvPr>
          <p:cNvSpPr txBox="1">
            <a:spLocks/>
          </p:cNvSpPr>
          <p:nvPr/>
        </p:nvSpPr>
        <p:spPr>
          <a:xfrm>
            <a:off x="300276" y="634140"/>
            <a:ext cx="5562634" cy="558971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Koliko puta tjedno imaš pojedini nastavni predmet?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How </a:t>
            </a:r>
            <a:r>
              <a:rPr lang="hr-HR" sz="2000" b="1" dirty="0" err="1"/>
              <a:t>many</a:t>
            </a:r>
            <a:r>
              <a:rPr lang="hr-HR" sz="2000" b="1" dirty="0"/>
              <a:t> </a:t>
            </a:r>
            <a:r>
              <a:rPr lang="hr-HR" sz="2000" b="1" dirty="0" err="1"/>
              <a:t>times</a:t>
            </a:r>
            <a:r>
              <a:rPr lang="hr-HR" sz="2000" b="1" dirty="0"/>
              <a:t> a </a:t>
            </a:r>
            <a:r>
              <a:rPr lang="hr-HR" sz="2000" b="1" dirty="0" err="1"/>
              <a:t>week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Croatian?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Koliko puta tjedno imaš nastavu hrvatskog jezika?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Five</a:t>
            </a:r>
            <a:r>
              <a:rPr lang="hr-HR" sz="2000" b="1" dirty="0"/>
              <a:t> </a:t>
            </a:r>
            <a:r>
              <a:rPr lang="hr-HR" sz="2000" b="1" dirty="0" err="1"/>
              <a:t>times</a:t>
            </a:r>
            <a:r>
              <a:rPr lang="hr-HR" sz="2000" b="1" dirty="0"/>
              <a:t> a </a:t>
            </a:r>
            <a:r>
              <a:rPr lang="hr-HR" sz="2000" b="1" dirty="0" err="1"/>
              <a:t>week</a:t>
            </a:r>
            <a:r>
              <a:rPr lang="hr-HR" sz="2000" b="1" dirty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Pet puta tjedno.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many times a week do you have </a:t>
            </a:r>
            <a:r>
              <a:rPr lang="hr-HR" sz="2000" b="1" dirty="0"/>
              <a:t>English?</a:t>
            </a:r>
          </a:p>
          <a:p>
            <a:pPr marL="0" indent="0">
              <a:buNone/>
            </a:pPr>
            <a:r>
              <a:rPr lang="pl-PL" sz="2000" i="1" dirty="0"/>
              <a:t>Koliko puta tjedno imaš nastavu engleskog jezika?</a:t>
            </a:r>
            <a:endParaRPr lang="hr-HR" sz="20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Three</a:t>
            </a:r>
            <a:r>
              <a:rPr lang="hr-HR" sz="2000" b="1" dirty="0"/>
              <a:t> </a:t>
            </a:r>
            <a:r>
              <a:rPr lang="hr-HR" sz="2000" b="1" dirty="0" err="1"/>
              <a:t>times</a:t>
            </a:r>
            <a:r>
              <a:rPr lang="hr-HR" sz="2000" b="1" dirty="0"/>
              <a:t> a </a:t>
            </a:r>
            <a:r>
              <a:rPr lang="hr-HR" sz="2000" b="1" dirty="0" err="1"/>
              <a:t>week</a:t>
            </a:r>
            <a:r>
              <a:rPr lang="hr-HR" sz="2000" b="1" dirty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Tri puta tjedno.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subjects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</a:t>
            </a:r>
            <a:r>
              <a:rPr lang="hr-HR" sz="2000" b="1" dirty="0" err="1"/>
              <a:t>have</a:t>
            </a:r>
            <a:r>
              <a:rPr lang="hr-HR" sz="2000" b="1" dirty="0"/>
              <a:t> more </a:t>
            </a:r>
            <a:r>
              <a:rPr lang="hr-HR" sz="2000" b="1" dirty="0" err="1"/>
              <a:t>often</a:t>
            </a:r>
            <a:r>
              <a:rPr lang="hr-HR" sz="2000" b="1" dirty="0"/>
              <a:t>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Koje nastavne predmete bi volio imati češće? 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CC15A40A-E5F5-4BBE-BD2E-1C095B942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71255"/>
            <a:ext cx="2367241" cy="3157745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C9BBC39-E321-4210-BDCF-372F6459CAB1}"/>
              </a:ext>
            </a:extLst>
          </p:cNvPr>
          <p:cNvSpPr txBox="1">
            <a:spLocks/>
          </p:cNvSpPr>
          <p:nvPr/>
        </p:nvSpPr>
        <p:spPr>
          <a:xfrm>
            <a:off x="8593157" y="271255"/>
            <a:ext cx="3298568" cy="3157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Otvori 13. stranicu svoje radne bilježnice i riješi 3. zadatak!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tom zadatku se trebaš prisjetiti engleskih naziva za dane u tjednu, posložiti slova pravilnim redoslijedom, a potom dane u tjednu posložiti od ponedjeljka do nedjelje.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31ABBAD7-9599-4070-9914-AB9BCBE64D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727" y="3297242"/>
            <a:ext cx="7523212" cy="32895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BDEB9BA-28C2-413D-A81E-AB7D335A48D0}"/>
              </a:ext>
            </a:extLst>
          </p:cNvPr>
          <p:cNvSpPr txBox="1">
            <a:spLocks/>
          </p:cNvSpPr>
          <p:nvPr/>
        </p:nvSpPr>
        <p:spPr>
          <a:xfrm>
            <a:off x="7662964" y="3927085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Wednesday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Monday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Saturday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Thursday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Friday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Sunday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Tuesday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C10C198-98C4-4B5F-863E-1CB2DB68F5B5}"/>
              </a:ext>
            </a:extLst>
          </p:cNvPr>
          <p:cNvSpPr txBox="1">
            <a:spLocks/>
          </p:cNvSpPr>
          <p:nvPr/>
        </p:nvSpPr>
        <p:spPr>
          <a:xfrm>
            <a:off x="9445083" y="4272768"/>
            <a:ext cx="4348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DD9CFAF-78AD-4910-B8B2-F3116078E116}"/>
              </a:ext>
            </a:extLst>
          </p:cNvPr>
          <p:cNvSpPr txBox="1">
            <a:spLocks/>
          </p:cNvSpPr>
          <p:nvPr/>
        </p:nvSpPr>
        <p:spPr>
          <a:xfrm>
            <a:off x="9411629" y="5973401"/>
            <a:ext cx="4348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D972F0E-8AC6-4C2F-A0C3-672D411FC81C}"/>
              </a:ext>
            </a:extLst>
          </p:cNvPr>
          <p:cNvSpPr txBox="1">
            <a:spLocks/>
          </p:cNvSpPr>
          <p:nvPr/>
        </p:nvSpPr>
        <p:spPr>
          <a:xfrm>
            <a:off x="9445083" y="3927085"/>
            <a:ext cx="4348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C765EEA-0E6D-4134-BBA9-96ACCC3D5ED3}"/>
              </a:ext>
            </a:extLst>
          </p:cNvPr>
          <p:cNvSpPr txBox="1">
            <a:spLocks/>
          </p:cNvSpPr>
          <p:nvPr/>
        </p:nvSpPr>
        <p:spPr>
          <a:xfrm>
            <a:off x="9411628" y="4937238"/>
            <a:ext cx="4348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7AC0DB6-5E95-4157-A6DC-8981CC67BE76}"/>
              </a:ext>
            </a:extLst>
          </p:cNvPr>
          <p:cNvSpPr txBox="1">
            <a:spLocks/>
          </p:cNvSpPr>
          <p:nvPr/>
        </p:nvSpPr>
        <p:spPr>
          <a:xfrm>
            <a:off x="9411627" y="5282921"/>
            <a:ext cx="4348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C8A31AA-6C72-4048-8CF2-7ECD1000B01B}"/>
              </a:ext>
            </a:extLst>
          </p:cNvPr>
          <p:cNvSpPr txBox="1">
            <a:spLocks/>
          </p:cNvSpPr>
          <p:nvPr/>
        </p:nvSpPr>
        <p:spPr>
          <a:xfrm>
            <a:off x="9445082" y="4592441"/>
            <a:ext cx="4348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7E4499B-2527-4672-94A6-0614DB334204}"/>
              </a:ext>
            </a:extLst>
          </p:cNvPr>
          <p:cNvSpPr txBox="1">
            <a:spLocks/>
          </p:cNvSpPr>
          <p:nvPr/>
        </p:nvSpPr>
        <p:spPr>
          <a:xfrm>
            <a:off x="9422778" y="5622602"/>
            <a:ext cx="4348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13206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3B3D52DA-1E55-4F01-B9E4-C0E4087CE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50460" cy="6858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E4FF292-1313-4B79-BD1D-CA3560B7F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351" y="630360"/>
            <a:ext cx="6757640" cy="41830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0C7D232-3F3F-473A-A814-92E7E0A23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0459" y="122611"/>
            <a:ext cx="3299477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15.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A8B4B5B-A6B8-48FC-BAD5-4D5413B8F0BF}"/>
              </a:ext>
            </a:extLst>
          </p:cNvPr>
          <p:cNvSpPr txBox="1">
            <a:spLocks/>
          </p:cNvSpPr>
          <p:nvPr/>
        </p:nvSpPr>
        <p:spPr>
          <a:xfrm>
            <a:off x="6646844" y="652394"/>
            <a:ext cx="5150460" cy="5925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Pogledaj </a:t>
            </a:r>
            <a:r>
              <a:rPr lang="hr-HR" sz="2000" i="1" dirty="0" err="1"/>
              <a:t>Mikeov</a:t>
            </a:r>
            <a:r>
              <a:rPr lang="hr-HR" sz="2000" i="1" dirty="0"/>
              <a:t> raspored i odgovori na pitanja ispod rasporeda.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2555B27-2AF1-4E1B-A52B-14D9E9638EEC}"/>
              </a:ext>
            </a:extLst>
          </p:cNvPr>
          <p:cNvSpPr txBox="1">
            <a:spLocks/>
          </p:cNvSpPr>
          <p:nvPr/>
        </p:nvSpPr>
        <p:spPr>
          <a:xfrm>
            <a:off x="5040351" y="5147467"/>
            <a:ext cx="3629924" cy="1587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1 Koliko nastavnih predmeta </a:t>
            </a:r>
            <a:r>
              <a:rPr lang="hr-HR" sz="2000" i="1" dirty="0" err="1"/>
              <a:t>Mike</a:t>
            </a:r>
            <a:r>
              <a:rPr lang="hr-HR" sz="2000" i="1" dirty="0"/>
              <a:t> ima?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2 Što ima ponedjeljkom prvi sat?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3 Što ima četvrtkom drugi sat?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7681707-1C20-4B66-92F4-B80740B7FCE0}"/>
              </a:ext>
            </a:extLst>
          </p:cNvPr>
          <p:cNvSpPr txBox="1">
            <a:spLocks/>
          </p:cNvSpPr>
          <p:nvPr/>
        </p:nvSpPr>
        <p:spPr>
          <a:xfrm>
            <a:off x="8562076" y="5147466"/>
            <a:ext cx="3629924" cy="1587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4 Što ima utorkom treći sat?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5 Što ima srijedom četvrti sat?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6 Što ima petkom zadnji sat?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5A7C5AD-2F60-4DDD-BE4B-7798DD0FFC96}"/>
              </a:ext>
            </a:extLst>
          </p:cNvPr>
          <p:cNvSpPr txBox="1">
            <a:spLocks/>
          </p:cNvSpPr>
          <p:nvPr/>
        </p:nvSpPr>
        <p:spPr>
          <a:xfrm>
            <a:off x="7479404" y="2300644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odmor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39EFFF2-CB37-4A7D-8BAB-8E8625AB7834}"/>
              </a:ext>
            </a:extLst>
          </p:cNvPr>
          <p:cNvSpPr txBox="1">
            <a:spLocks/>
          </p:cNvSpPr>
          <p:nvPr/>
        </p:nvSpPr>
        <p:spPr>
          <a:xfrm>
            <a:off x="8670275" y="3210557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ručak</a:t>
            </a:r>
          </a:p>
        </p:txBody>
      </p:sp>
    </p:spTree>
    <p:extLst>
      <p:ext uri="{BB962C8B-B14F-4D97-AF65-F5344CB8AC3E}">
        <p14:creationId xmlns:p14="http://schemas.microsoft.com/office/powerpoint/2010/main" val="329284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4652BC61-2838-4AFE-9DFA-0ECBA37E17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1180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501CB49-2C8B-4061-A373-F0B789096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0459" y="122611"/>
            <a:ext cx="4629161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13.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91537DEB-D035-4ED3-B7CC-8AC186F9CE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775" y="1175729"/>
            <a:ext cx="6863577" cy="35001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75AA4E9-99E6-47F0-A6E3-776E3475E5E2}"/>
              </a:ext>
            </a:extLst>
          </p:cNvPr>
          <p:cNvSpPr txBox="1">
            <a:spLocks/>
          </p:cNvSpPr>
          <p:nvPr/>
        </p:nvSpPr>
        <p:spPr>
          <a:xfrm>
            <a:off x="5141180" y="667980"/>
            <a:ext cx="7425369" cy="1072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Napiši svoj raspored sati za jedan tjedan!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386B99A-BF35-4350-9C1E-C3ABE67150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93" y="3698091"/>
            <a:ext cx="4571986" cy="26804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AC75357-79CA-44C6-B30B-D5FBBAA51B4F}"/>
              </a:ext>
            </a:extLst>
          </p:cNvPr>
          <p:cNvSpPr txBox="1">
            <a:spLocks/>
          </p:cNvSpPr>
          <p:nvPr/>
        </p:nvSpPr>
        <p:spPr>
          <a:xfrm>
            <a:off x="5338186" y="4935082"/>
            <a:ext cx="6504411" cy="1072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Potom odgovori na pitanja u petom zadatku!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AD1FD21-1555-4D55-A213-2A3D75872E39}"/>
              </a:ext>
            </a:extLst>
          </p:cNvPr>
          <p:cNvSpPr txBox="1">
            <a:spLocks/>
          </p:cNvSpPr>
          <p:nvPr/>
        </p:nvSpPr>
        <p:spPr>
          <a:xfrm>
            <a:off x="5276385" y="5653668"/>
            <a:ext cx="6504411" cy="1072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homeroom</a:t>
            </a:r>
            <a:r>
              <a:rPr lang="hr-HR" sz="2000" b="1" dirty="0"/>
              <a:t> </a:t>
            </a:r>
            <a:r>
              <a:rPr lang="hr-HR" sz="2000" b="1" dirty="0" err="1"/>
              <a:t>class</a:t>
            </a:r>
            <a:r>
              <a:rPr lang="hr-HR" sz="2000" b="1" dirty="0"/>
              <a:t>/</a:t>
            </a:r>
            <a:r>
              <a:rPr lang="hr-HR" sz="2000" b="1" dirty="0" err="1"/>
              <a:t>form</a:t>
            </a:r>
            <a:r>
              <a:rPr lang="hr-HR" sz="2000" b="1" dirty="0"/>
              <a:t> </a:t>
            </a:r>
            <a:r>
              <a:rPr lang="hr-HR" sz="2000" b="1" dirty="0" err="1"/>
              <a:t>class</a:t>
            </a:r>
            <a:r>
              <a:rPr lang="hr-HR" sz="2000" b="1" dirty="0"/>
              <a:t> 	</a:t>
            </a:r>
            <a:r>
              <a:rPr lang="hr-HR" sz="2000" i="1" dirty="0"/>
              <a:t>sat razrednika</a:t>
            </a:r>
          </a:p>
        </p:txBody>
      </p:sp>
    </p:spTree>
    <p:extLst>
      <p:ext uri="{BB962C8B-B14F-4D97-AF65-F5344CB8AC3E}">
        <p14:creationId xmlns:p14="http://schemas.microsoft.com/office/powerpoint/2010/main" val="3738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9" grpId="0" build="p"/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83413954-4CC3-44FB-8108-4D95EFC6D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8146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D2E89B0-EC01-4019-B1A8-650F9E2F5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8146" y="89157"/>
            <a:ext cx="4629161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16.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BD0EF5C-A7CB-4873-A622-E469943EC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52485"/>
            <a:ext cx="5865541" cy="4110356"/>
          </a:xfrm>
          <a:prstGeom prst="rect">
            <a:avLst/>
          </a:prstGeom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83FC415B-092B-4B05-B904-C2D7DC7A2480}"/>
              </a:ext>
            </a:extLst>
          </p:cNvPr>
          <p:cNvSpPr/>
          <p:nvPr/>
        </p:nvSpPr>
        <p:spPr>
          <a:xfrm>
            <a:off x="5148145" y="474295"/>
            <a:ext cx="66609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Pogledaj sliku i razmisli o sljedećim pitanjima:</a:t>
            </a:r>
          </a:p>
          <a:p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Where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are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Cathy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Mike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Gdje su </a:t>
            </a:r>
            <a:r>
              <a:rPr lang="hr-HR" sz="2000" i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Cathy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i </a:t>
            </a:r>
            <a:r>
              <a:rPr lang="hr-HR" sz="2000" i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Mike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are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children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doing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Što djeca rade?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Are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they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naughty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or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nice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Jesu li zločesti ili dobri?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are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Mike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Cathy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doing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Što rade </a:t>
            </a:r>
            <a:r>
              <a:rPr lang="hr-HR" sz="2000" i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Cathy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i </a:t>
            </a:r>
            <a:r>
              <a:rPr lang="hr-HR" sz="2000" i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Mike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What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are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they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talking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about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O čemu razgovaraju? </a:t>
            </a:r>
            <a:endParaRPr lang="hr-HR" sz="2000" b="1" dirty="0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B625A6FD-56CF-460B-8D5A-4A43908EE805}"/>
              </a:ext>
            </a:extLst>
          </p:cNvPr>
          <p:cNvSpPr/>
          <p:nvPr/>
        </p:nvSpPr>
        <p:spPr>
          <a:xfrm>
            <a:off x="5865541" y="3850110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1D1D1B"/>
                </a:solidFill>
              </a:rPr>
              <a:t>It is the first week of school. Mike and Cathy are</a:t>
            </a:r>
            <a:r>
              <a:rPr lang="hr-HR" sz="2000" b="1" dirty="0">
                <a:solidFill>
                  <a:srgbClr val="1D1D1B"/>
                </a:solidFill>
              </a:rPr>
              <a:t> </a:t>
            </a:r>
            <a:r>
              <a:rPr lang="hr-HR" sz="2000" b="1" dirty="0" err="1">
                <a:solidFill>
                  <a:srgbClr val="1D1D1B"/>
                </a:solidFill>
              </a:rPr>
              <a:t>talking</a:t>
            </a:r>
            <a:r>
              <a:rPr lang="hr-HR" sz="2000" b="1" dirty="0">
                <a:solidFill>
                  <a:srgbClr val="1D1D1B"/>
                </a:solidFill>
              </a:rPr>
              <a:t> </a:t>
            </a:r>
            <a:r>
              <a:rPr lang="hr-HR" sz="2000" b="1" dirty="0" err="1">
                <a:solidFill>
                  <a:srgbClr val="1D1D1B"/>
                </a:solidFill>
              </a:rPr>
              <a:t>about</a:t>
            </a:r>
            <a:r>
              <a:rPr lang="hr-HR" sz="2000" b="1" dirty="0">
                <a:solidFill>
                  <a:srgbClr val="1D1D1B"/>
                </a:solidFill>
              </a:rPr>
              <a:t> </a:t>
            </a:r>
            <a:r>
              <a:rPr lang="hr-HR" sz="2000" b="1" dirty="0" err="1">
                <a:solidFill>
                  <a:srgbClr val="1D1D1B"/>
                </a:solidFill>
              </a:rPr>
              <a:t>their</a:t>
            </a:r>
            <a:r>
              <a:rPr lang="hr-HR" sz="2000" b="1" dirty="0">
                <a:solidFill>
                  <a:srgbClr val="1D1D1B"/>
                </a:solidFill>
              </a:rPr>
              <a:t> </a:t>
            </a:r>
            <a:r>
              <a:rPr lang="hr-HR" sz="2000" b="1" dirty="0" err="1">
                <a:solidFill>
                  <a:srgbClr val="1D1D1B"/>
                </a:solidFill>
              </a:rPr>
              <a:t>new</a:t>
            </a:r>
            <a:r>
              <a:rPr lang="hr-HR" sz="2000" b="1" dirty="0">
                <a:solidFill>
                  <a:srgbClr val="1D1D1B"/>
                </a:solidFill>
              </a:rPr>
              <a:t> </a:t>
            </a:r>
            <a:r>
              <a:rPr lang="hr-HR" sz="2000" b="1" dirty="0" err="1">
                <a:solidFill>
                  <a:srgbClr val="1D1D1B"/>
                </a:solidFill>
              </a:rPr>
              <a:t>teachers</a:t>
            </a:r>
            <a:r>
              <a:rPr lang="hr-HR" sz="2000" b="1" dirty="0">
                <a:solidFill>
                  <a:srgbClr val="1D1D1B"/>
                </a:solidFill>
              </a:rPr>
              <a:t> </a:t>
            </a:r>
            <a:r>
              <a:rPr lang="hr-HR" sz="2000" b="1" dirty="0" err="1">
                <a:solidFill>
                  <a:srgbClr val="1D1D1B"/>
                </a:solidFill>
              </a:rPr>
              <a:t>and</a:t>
            </a:r>
            <a:r>
              <a:rPr lang="hr-HR" sz="2000" b="1" dirty="0">
                <a:solidFill>
                  <a:srgbClr val="1D1D1B"/>
                </a:solidFill>
              </a:rPr>
              <a:t> </a:t>
            </a:r>
            <a:r>
              <a:rPr lang="hr-HR" sz="2000" b="1" dirty="0" err="1">
                <a:solidFill>
                  <a:srgbClr val="1D1D1B"/>
                </a:solidFill>
              </a:rPr>
              <a:t>subjects</a:t>
            </a:r>
            <a:r>
              <a:rPr lang="hr-HR" sz="2000" b="1" dirty="0">
                <a:solidFill>
                  <a:srgbClr val="1D1D1B"/>
                </a:solidFill>
              </a:rPr>
              <a:t>.</a:t>
            </a:r>
          </a:p>
          <a:p>
            <a:r>
              <a:rPr lang="hr-HR" sz="2000" i="1" dirty="0">
                <a:solidFill>
                  <a:srgbClr val="1D1D1B"/>
                </a:solidFill>
              </a:rPr>
              <a:t>Prvi je tjedan nastave. </a:t>
            </a:r>
            <a:r>
              <a:rPr lang="hr-HR" sz="2000" i="1" dirty="0" err="1">
                <a:solidFill>
                  <a:srgbClr val="1D1D1B"/>
                </a:solidFill>
              </a:rPr>
              <a:t>Mike</a:t>
            </a:r>
            <a:r>
              <a:rPr lang="hr-HR" sz="2000" i="1" dirty="0">
                <a:solidFill>
                  <a:srgbClr val="1D1D1B"/>
                </a:solidFill>
              </a:rPr>
              <a:t> i </a:t>
            </a:r>
            <a:r>
              <a:rPr lang="hr-HR" sz="2000" i="1" dirty="0" err="1">
                <a:solidFill>
                  <a:srgbClr val="1D1D1B"/>
                </a:solidFill>
              </a:rPr>
              <a:t>Cathy</a:t>
            </a:r>
            <a:r>
              <a:rPr lang="hr-HR" sz="2000" i="1" dirty="0">
                <a:solidFill>
                  <a:srgbClr val="1D1D1B"/>
                </a:solidFill>
              </a:rPr>
              <a:t> razgovaraju o svojim novim učiteljima i predmetima.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46737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lika 9">
            <a:extLst>
              <a:ext uri="{FF2B5EF4-FFF2-40B4-BE49-F238E27FC236}">
                <a16:creationId xmlns:a16="http://schemas.microsoft.com/office/drawing/2014/main" id="{A62D761C-FF1E-4D99-A698-E05B0E3C1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06859"/>
            <a:ext cx="7776407" cy="49511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9E9B51AF-DA67-4D94-A946-F2373EA1EA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1931" y="403769"/>
            <a:ext cx="6906321" cy="25794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Pravokutnik 10">
            <a:extLst>
              <a:ext uri="{FF2B5EF4-FFF2-40B4-BE49-F238E27FC236}">
                <a16:creationId xmlns:a16="http://schemas.microsoft.com/office/drawing/2014/main" id="{1ECDA623-3E45-4488-9C02-9AFAA1B7C7DC}"/>
              </a:ext>
            </a:extLst>
          </p:cNvPr>
          <p:cNvSpPr/>
          <p:nvPr/>
        </p:nvSpPr>
        <p:spPr>
          <a:xfrm>
            <a:off x="165409" y="493595"/>
            <a:ext cx="45311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Poslušaj zvučni zapis na sljedećoj poveznici i stavi kvačicu kako bi označio tko je tko!</a:t>
            </a:r>
          </a:p>
          <a:p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D8619315-DCB1-4DFE-A984-0E9B02487F33}"/>
              </a:ext>
            </a:extLst>
          </p:cNvPr>
          <p:cNvSpPr/>
          <p:nvPr/>
        </p:nvSpPr>
        <p:spPr>
          <a:xfrm>
            <a:off x="8073483" y="3429000"/>
            <a:ext cx="38137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i="1" dirty="0">
                <a:solidFill>
                  <a:srgbClr val="000000"/>
                </a:solidFill>
                <a:cs typeface="Arial" panose="020B0604020202020204" pitchFamily="34" charset="0"/>
                <a:hlinkClick r:id="rId6"/>
              </a:rPr>
              <a:t>https://www.e-sfera.hr/dodatni-digitalni-sadrzaji/06110e3f-67dc-43ce-b0c2-2bb468dfaa86/assets/audio/06_lesson_2_the_first_day_of_school_2.mp3</a:t>
            </a:r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3" name="05_06_First_day_of_school">
            <a:hlinkClick r:id="" action="ppaction://media"/>
            <a:extLst>
              <a:ext uri="{FF2B5EF4-FFF2-40B4-BE49-F238E27FC236}">
                <a16:creationId xmlns:a16="http://schemas.microsoft.com/office/drawing/2014/main" id="{45F0F66A-68BD-4C14-9D53-1FDCBF5444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62729" y="5066169"/>
            <a:ext cx="609600" cy="609600"/>
          </a:xfrm>
          <a:prstGeom prst="rect">
            <a:avLst/>
          </a:prstGeom>
        </p:spPr>
      </p:pic>
      <p:sp>
        <p:nvSpPr>
          <p:cNvPr id="14" name="Pravokutnik 13">
            <a:extLst>
              <a:ext uri="{FF2B5EF4-FFF2-40B4-BE49-F238E27FC236}">
                <a16:creationId xmlns:a16="http://schemas.microsoft.com/office/drawing/2014/main" id="{62ED8470-272E-4E9D-8603-79C29E1007B9}"/>
              </a:ext>
            </a:extLst>
          </p:cNvPr>
          <p:cNvSpPr/>
          <p:nvPr/>
        </p:nvSpPr>
        <p:spPr>
          <a:xfrm>
            <a:off x="8073483" y="5597711"/>
            <a:ext cx="45311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Check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Provjeri!</a:t>
            </a:r>
          </a:p>
          <a:p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9433A87A-73F7-4B34-A782-2B5DA80C2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483" y="1620707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496644FF-6D69-4E25-958B-49F4CF21F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529" y="209256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73FB70A9-D898-4ADB-8EE1-C66385008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910" y="209256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AAA57923-BA89-48FE-B37A-50459A514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024" y="2485216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5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8808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" grpId="0" build="p"/>
      <p:bldP spid="12" grpId="0" build="p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>
            <a:extLst>
              <a:ext uri="{FF2B5EF4-FFF2-40B4-BE49-F238E27FC236}">
                <a16:creationId xmlns:a16="http://schemas.microsoft.com/office/drawing/2014/main" id="{9E9B51AF-DA67-4D94-A946-F2373EA1EA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9" y="2124811"/>
            <a:ext cx="6070832" cy="42395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Pravokutnik 10">
            <a:extLst>
              <a:ext uri="{FF2B5EF4-FFF2-40B4-BE49-F238E27FC236}">
                <a16:creationId xmlns:a16="http://schemas.microsoft.com/office/drawing/2014/main" id="{1ECDA623-3E45-4488-9C02-9AFAA1B7C7DC}"/>
              </a:ext>
            </a:extLst>
          </p:cNvPr>
          <p:cNvSpPr/>
          <p:nvPr/>
        </p:nvSpPr>
        <p:spPr>
          <a:xfrm>
            <a:off x="624467" y="493595"/>
            <a:ext cx="1126273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Poslušaj zvučni zapis na sljedećoj poveznici još jednom i kvačicom označi koje su rečenice točne, a križićem koje nisu točne!</a:t>
            </a:r>
          </a:p>
          <a:p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D8619315-DCB1-4DFE-A984-0E9B02487F33}"/>
              </a:ext>
            </a:extLst>
          </p:cNvPr>
          <p:cNvSpPr/>
          <p:nvPr/>
        </p:nvSpPr>
        <p:spPr>
          <a:xfrm>
            <a:off x="7865471" y="1306715"/>
            <a:ext cx="38137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i="1" dirty="0">
                <a:solidFill>
                  <a:srgbClr val="000000"/>
                </a:solidFill>
                <a:cs typeface="Arial" panose="020B0604020202020204" pitchFamily="34" charset="0"/>
                <a:hlinkClick r:id="rId5"/>
              </a:rPr>
              <a:t>https://www.e-sfera.hr/dodatni-digitalni-sadrzaji/06110e3f-67dc-43ce-b0c2-2bb468dfaa86/assets/audio/06_lesson_2_the_first_day_of_school_2.mp3</a:t>
            </a:r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3" name="05_06_First_day_of_school">
            <a:hlinkClick r:id="" action="ppaction://media"/>
            <a:extLst>
              <a:ext uri="{FF2B5EF4-FFF2-40B4-BE49-F238E27FC236}">
                <a16:creationId xmlns:a16="http://schemas.microsoft.com/office/drawing/2014/main" id="{45F0F66A-68BD-4C14-9D53-1FDCBF5444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17763" y="3036647"/>
            <a:ext cx="609600" cy="609600"/>
          </a:xfrm>
          <a:prstGeom prst="rect">
            <a:avLst/>
          </a:prstGeom>
        </p:spPr>
      </p:pic>
      <p:sp>
        <p:nvSpPr>
          <p:cNvPr id="14" name="Pravokutnik 13">
            <a:extLst>
              <a:ext uri="{FF2B5EF4-FFF2-40B4-BE49-F238E27FC236}">
                <a16:creationId xmlns:a16="http://schemas.microsoft.com/office/drawing/2014/main" id="{62ED8470-272E-4E9D-8603-79C29E1007B9}"/>
              </a:ext>
            </a:extLst>
          </p:cNvPr>
          <p:cNvSpPr/>
          <p:nvPr/>
        </p:nvSpPr>
        <p:spPr>
          <a:xfrm>
            <a:off x="7865471" y="4065210"/>
            <a:ext cx="45311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Check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Provjeri!</a:t>
            </a:r>
          </a:p>
          <a:p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8DC17A50-4AEA-4C46-9FB5-6259DF8AAF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90" y="3159967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B7CC2724-EBE3-4A36-957A-3B68F7C4A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832" y="3646247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1E38961C-4F9D-454C-8D74-71EA2ABB2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832" y="4065210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2C609DF8-DBA7-4CD6-BAC3-ABC5443F1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639" y="4484173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77959287-EAA0-499C-9C0C-EB55BC505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639" y="4908837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Vidi izvornu sliku">
            <a:extLst>
              <a:ext uri="{FF2B5EF4-FFF2-40B4-BE49-F238E27FC236}">
                <a16:creationId xmlns:a16="http://schemas.microsoft.com/office/drawing/2014/main" id="{26F13179-6F8C-43CE-AAB2-1937FE4DF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832" y="5378084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id="{C68733B5-CECE-4857-B40E-51B43AA69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90" y="5833715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Vidi izvornu sliku">
            <a:extLst>
              <a:ext uri="{FF2B5EF4-FFF2-40B4-BE49-F238E27FC236}">
                <a16:creationId xmlns:a16="http://schemas.microsoft.com/office/drawing/2014/main" id="{501EB1BE-F2FC-4772-891D-BE79974F4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689" y="3369905"/>
            <a:ext cx="493377" cy="11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kstniOkvir 25">
            <a:extLst>
              <a:ext uri="{FF2B5EF4-FFF2-40B4-BE49-F238E27FC236}">
                <a16:creationId xmlns:a16="http://schemas.microsoft.com/office/drawing/2014/main" id="{4405FEB0-0C98-4D48-8DB7-42EE17B6B2D2}"/>
              </a:ext>
            </a:extLst>
          </p:cNvPr>
          <p:cNvSpPr txBox="1"/>
          <p:nvPr/>
        </p:nvSpPr>
        <p:spPr>
          <a:xfrm>
            <a:off x="4188200" y="3210222"/>
            <a:ext cx="20889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900" i="1" dirty="0" err="1">
                <a:solidFill>
                  <a:srgbClr val="7E0000"/>
                </a:solidFill>
              </a:rPr>
              <a:t>horrible</a:t>
            </a:r>
            <a:endParaRPr lang="hr-HR" sz="1900" i="1" dirty="0">
              <a:solidFill>
                <a:srgbClr val="7E0000"/>
              </a:solidFill>
            </a:endParaRPr>
          </a:p>
        </p:txBody>
      </p:sp>
      <p:pic>
        <p:nvPicPr>
          <p:cNvPr id="27" name="Picture 2" descr="Vidi izvornu sliku">
            <a:extLst>
              <a:ext uri="{FF2B5EF4-FFF2-40B4-BE49-F238E27FC236}">
                <a16:creationId xmlns:a16="http://schemas.microsoft.com/office/drawing/2014/main" id="{0C55165C-3AF1-4856-8662-E0A1A628A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879" y="4427141"/>
            <a:ext cx="844080" cy="20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kstniOkvir 27">
            <a:extLst>
              <a:ext uri="{FF2B5EF4-FFF2-40B4-BE49-F238E27FC236}">
                <a16:creationId xmlns:a16="http://schemas.microsoft.com/office/drawing/2014/main" id="{E2800E3A-96DF-4984-A7BA-A1A0E69F9C90}"/>
              </a:ext>
            </a:extLst>
          </p:cNvPr>
          <p:cNvSpPr txBox="1"/>
          <p:nvPr/>
        </p:nvSpPr>
        <p:spPr>
          <a:xfrm>
            <a:off x="5442959" y="4310953"/>
            <a:ext cx="20889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900" i="1" dirty="0">
                <a:solidFill>
                  <a:srgbClr val="7E0000"/>
                </a:solidFill>
              </a:rPr>
              <a:t>PE</a:t>
            </a:r>
          </a:p>
        </p:txBody>
      </p:sp>
      <p:pic>
        <p:nvPicPr>
          <p:cNvPr id="29" name="Picture 2" descr="Vidi izvornu sliku">
            <a:extLst>
              <a:ext uri="{FF2B5EF4-FFF2-40B4-BE49-F238E27FC236}">
                <a16:creationId xmlns:a16="http://schemas.microsoft.com/office/drawing/2014/main" id="{6A1FAD86-900A-4A05-8C9C-AD07470B0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908" y="4849742"/>
            <a:ext cx="493377" cy="11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kstniOkvir 29">
            <a:extLst>
              <a:ext uri="{FF2B5EF4-FFF2-40B4-BE49-F238E27FC236}">
                <a16:creationId xmlns:a16="http://schemas.microsoft.com/office/drawing/2014/main" id="{9796C487-2491-4D31-A872-B6DCA54FAAEF}"/>
              </a:ext>
            </a:extLst>
          </p:cNvPr>
          <p:cNvSpPr txBox="1"/>
          <p:nvPr/>
        </p:nvSpPr>
        <p:spPr>
          <a:xfrm>
            <a:off x="3603663" y="4695674"/>
            <a:ext cx="20889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900" i="1" dirty="0" err="1">
                <a:solidFill>
                  <a:srgbClr val="7E0000"/>
                </a:solidFill>
              </a:rPr>
              <a:t>young</a:t>
            </a:r>
            <a:endParaRPr lang="hr-HR" sz="1900" i="1" dirty="0">
              <a:solidFill>
                <a:srgbClr val="7E0000"/>
              </a:solidFill>
            </a:endParaRPr>
          </a:p>
        </p:txBody>
      </p:sp>
      <p:pic>
        <p:nvPicPr>
          <p:cNvPr id="31" name="Picture 2" descr="Vidi izvornu sliku">
            <a:extLst>
              <a:ext uri="{FF2B5EF4-FFF2-40B4-BE49-F238E27FC236}">
                <a16:creationId xmlns:a16="http://schemas.microsoft.com/office/drawing/2014/main" id="{4BE92408-CEDE-4FAF-A39F-708C4D592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255" y="5547978"/>
            <a:ext cx="493377" cy="11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kstniOkvir 31">
            <a:extLst>
              <a:ext uri="{FF2B5EF4-FFF2-40B4-BE49-F238E27FC236}">
                <a16:creationId xmlns:a16="http://schemas.microsoft.com/office/drawing/2014/main" id="{F4E84743-F4F9-48D4-B708-B8422165F82F}"/>
              </a:ext>
            </a:extLst>
          </p:cNvPr>
          <p:cNvSpPr txBox="1"/>
          <p:nvPr/>
        </p:nvSpPr>
        <p:spPr>
          <a:xfrm>
            <a:off x="2631386" y="5630564"/>
            <a:ext cx="20889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900" i="1" dirty="0" err="1">
                <a:solidFill>
                  <a:srgbClr val="7E0000"/>
                </a:solidFill>
              </a:rPr>
              <a:t>two</a:t>
            </a:r>
            <a:endParaRPr lang="hr-HR" sz="1900" i="1" dirty="0">
              <a:solidFill>
                <a:srgbClr val="7E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02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808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" grpId="0" build="p"/>
      <p:bldP spid="12" grpId="0" build="p"/>
      <p:bldP spid="14" grpId="0"/>
      <p:bldP spid="26" grpId="0" build="p"/>
      <p:bldP spid="28" grpId="0" build="p"/>
      <p:bldP spid="30" grpId="0" build="p"/>
      <p:bldP spid="3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utnik 4">
            <a:extLst>
              <a:ext uri="{FF2B5EF4-FFF2-40B4-BE49-F238E27FC236}">
                <a16:creationId xmlns:a16="http://schemas.microsoft.com/office/drawing/2014/main" id="{53C467EE-DEBF-4974-ADD1-85C2FBA078B2}"/>
              </a:ext>
            </a:extLst>
          </p:cNvPr>
          <p:cNvSpPr/>
          <p:nvPr/>
        </p:nvSpPr>
        <p:spPr>
          <a:xfrm>
            <a:off x="426164" y="284274"/>
            <a:ext cx="30882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Jesu li ti sve riječi poznate?</a:t>
            </a:r>
          </a:p>
          <a:p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timetable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curious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strict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form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teacher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unusual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wicked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</a:p>
          <a:p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054D26B6-D39E-41A5-B2F8-545E655785B6}"/>
              </a:ext>
            </a:extLst>
          </p:cNvPr>
          <p:cNvSpPr/>
          <p:nvPr/>
        </p:nvSpPr>
        <p:spPr>
          <a:xfrm>
            <a:off x="2605667" y="1009996"/>
            <a:ext cx="308821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raspored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znatiželjan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strog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razrednik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neobičan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Super/ludo!</a:t>
            </a:r>
          </a:p>
          <a:p>
            <a:endParaRPr lang="hr-HR" sz="2000" b="1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A1484493-A040-4ADF-A705-8E228195BCA4}"/>
              </a:ext>
            </a:extLst>
          </p:cNvPr>
          <p:cNvSpPr/>
          <p:nvPr/>
        </p:nvSpPr>
        <p:spPr>
          <a:xfrm>
            <a:off x="5090592" y="302955"/>
            <a:ext cx="514653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Provjeri jesi li razumio tekst igranjem aktivnosti na sljedećoj poveznici:</a:t>
            </a:r>
          </a:p>
          <a:p>
            <a:r>
              <a:rPr lang="hr-HR" sz="2000" dirty="0">
                <a:hlinkClick r:id="rId2"/>
              </a:rPr>
              <a:t>https://wordwall.net/resource/274176/engleski-jezik/mikes-first-day-school</a:t>
            </a:r>
            <a:endParaRPr lang="hr-HR" sz="2000" dirty="0"/>
          </a:p>
          <a:p>
            <a:endParaRPr lang="hr-HR" sz="2000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2C2EC67F-8462-4982-830B-DCDD9AFD3A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6436" y="2133380"/>
            <a:ext cx="3361382" cy="448386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71E0E0C1-9957-4059-986A-4A312C377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182" y="3744456"/>
            <a:ext cx="8133472" cy="27398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3FCEB25-6AC7-4415-8B7D-3B0F17382817}"/>
              </a:ext>
            </a:extLst>
          </p:cNvPr>
          <p:cNvSpPr txBox="1">
            <a:spLocks/>
          </p:cNvSpPr>
          <p:nvPr/>
        </p:nvSpPr>
        <p:spPr>
          <a:xfrm>
            <a:off x="5704811" y="2330988"/>
            <a:ext cx="2702843" cy="1631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hr-HR" sz="2000" i="1" dirty="0"/>
              <a:t>Otvori 14. stranicu svoje radne bilježnice.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623F927-8491-401B-84CF-59218675AD94}"/>
              </a:ext>
            </a:extLst>
          </p:cNvPr>
          <p:cNvSpPr txBox="1">
            <a:spLocks/>
          </p:cNvSpPr>
          <p:nvPr/>
        </p:nvSpPr>
        <p:spPr>
          <a:xfrm>
            <a:off x="274182" y="2928848"/>
            <a:ext cx="8133472" cy="1631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hr-HR" sz="2000" i="1" dirty="0"/>
              <a:t>U 7. zadatku spoji početak sa završetkom rečenice, </a:t>
            </a:r>
            <a:br>
              <a:rPr lang="hr-HR" sz="2000" i="1" dirty="0"/>
            </a:br>
            <a:r>
              <a:rPr lang="hr-HR" sz="2000" i="1" dirty="0"/>
              <a:t>te potom rečenice prepiši na prazne crte.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CD16DEC-9750-4A88-AB78-259E964B4A47}"/>
              </a:ext>
            </a:extLst>
          </p:cNvPr>
          <p:cNvSpPr txBox="1">
            <a:spLocks/>
          </p:cNvSpPr>
          <p:nvPr/>
        </p:nvSpPr>
        <p:spPr>
          <a:xfrm>
            <a:off x="4122823" y="4712318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4251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  <p:bldP spid="10" grpId="0" build="p"/>
      <p:bldP spid="11" grpId="0" build="p"/>
      <p:bldP spid="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85602" y="1187067"/>
            <a:ext cx="7425369" cy="1072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šestom zadatku na istoj stranici napiši kako bi izgledao tvoj idealni raspored sati.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2" y="1894901"/>
            <a:ext cx="8031468" cy="36438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6871475-07A3-4441-A6A6-B4F24F9D3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8471" y="1187067"/>
            <a:ext cx="3361382" cy="4483865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3793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4A5E812-F0F4-42D4-ABB0-C8F71861C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1900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D440951-83ED-4B86-93BB-EB17F9BF9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8146" y="89157"/>
            <a:ext cx="4629161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17.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6E79ED8-5F6B-4F56-BC4D-7DA287837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98" y="1945887"/>
            <a:ext cx="5105400" cy="4572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742EC6F1-52B6-4A77-9C59-960C9D7186A2}"/>
              </a:ext>
            </a:extLst>
          </p:cNvPr>
          <p:cNvSpPr/>
          <p:nvPr/>
        </p:nvSpPr>
        <p:spPr>
          <a:xfrm>
            <a:off x="5746596" y="340481"/>
            <a:ext cx="606254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Pokušaj odgovoriti na pitanja u prvom zadatku!</a:t>
            </a:r>
          </a:p>
          <a:p>
            <a:endParaRPr lang="hr-HR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Koliko nastavnih predmeta </a:t>
            </a:r>
            <a:r>
              <a:rPr lang="hr-HR" i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Mike</a:t>
            </a:r>
            <a:r>
              <a:rPr lang="hr-HR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ima?</a:t>
            </a:r>
          </a:p>
          <a:p>
            <a:r>
              <a:rPr lang="hr-HR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Mike</a:t>
            </a:r>
            <a:r>
              <a:rPr lang="hr-HR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has</a:t>
            </a:r>
            <a:r>
              <a:rPr lang="hr-HR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got</a:t>
            </a:r>
            <a:r>
              <a:rPr lang="hr-HR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eleven</a:t>
            </a:r>
            <a:r>
              <a:rPr lang="hr-HR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subjects</a:t>
            </a:r>
            <a:r>
              <a:rPr lang="hr-HR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hr-HR" i="1" dirty="0">
                <a:solidFill>
                  <a:srgbClr val="000000"/>
                </a:solidFill>
                <a:cs typeface="Arial" panose="020B0604020202020204" pitchFamily="34" charset="0"/>
              </a:rPr>
              <a:t>Zašto njegov raspored nije OK?</a:t>
            </a:r>
          </a:p>
          <a:p>
            <a:r>
              <a:rPr lang="hr-HR" b="1" dirty="0" err="1"/>
              <a:t>His</a:t>
            </a:r>
            <a:r>
              <a:rPr lang="hr-HR" b="1" dirty="0"/>
              <a:t> </a:t>
            </a:r>
            <a:r>
              <a:rPr lang="hr-HR" b="1" dirty="0" err="1"/>
              <a:t>first</a:t>
            </a:r>
            <a:r>
              <a:rPr lang="hr-HR" b="1" dirty="0"/>
              <a:t> </a:t>
            </a:r>
            <a:r>
              <a:rPr lang="hr-HR" b="1" dirty="0" err="1"/>
              <a:t>lesson</a:t>
            </a:r>
            <a:r>
              <a:rPr lang="hr-HR" b="1" dirty="0"/>
              <a:t> on </a:t>
            </a:r>
            <a:r>
              <a:rPr lang="hr-HR" b="1" dirty="0" err="1"/>
              <a:t>Monday</a:t>
            </a:r>
            <a:r>
              <a:rPr lang="hr-HR" b="1" dirty="0"/>
              <a:t>, </a:t>
            </a:r>
            <a:r>
              <a:rPr lang="hr-HR" b="1" dirty="0" err="1"/>
              <a:t>Tuesday</a:t>
            </a:r>
            <a:r>
              <a:rPr lang="hr-HR" b="1" dirty="0"/>
              <a:t>, </a:t>
            </a:r>
            <a:r>
              <a:rPr lang="hr-HR" b="1" dirty="0" err="1"/>
              <a:t>Wednesday</a:t>
            </a:r>
            <a:r>
              <a:rPr lang="hr-HR" b="1" dirty="0"/>
              <a:t> </a:t>
            </a:r>
            <a:r>
              <a:rPr lang="hr-HR" b="1" dirty="0" err="1"/>
              <a:t>and</a:t>
            </a:r>
            <a:r>
              <a:rPr lang="hr-HR" b="1" dirty="0"/>
              <a:t> </a:t>
            </a:r>
            <a:r>
              <a:rPr lang="hr-HR" b="1" dirty="0" err="1"/>
              <a:t>Friday</a:t>
            </a:r>
            <a:r>
              <a:rPr lang="hr-HR" b="1" dirty="0"/>
              <a:t> </a:t>
            </a:r>
            <a:r>
              <a:rPr lang="hr-HR" b="1" dirty="0" err="1"/>
              <a:t>is</a:t>
            </a:r>
            <a:r>
              <a:rPr lang="hr-HR" b="1" dirty="0"/>
              <a:t> </a:t>
            </a:r>
            <a:r>
              <a:rPr lang="hr-HR" b="1" dirty="0" err="1"/>
              <a:t>Maths</a:t>
            </a:r>
            <a:r>
              <a:rPr lang="hr-HR" b="1" dirty="0"/>
              <a:t>.</a:t>
            </a:r>
          </a:p>
          <a:p>
            <a:r>
              <a:rPr lang="hr-HR" i="1" dirty="0"/>
              <a:t>U kojem predmetu </a:t>
            </a:r>
            <a:r>
              <a:rPr lang="hr-HR" i="1" dirty="0" err="1"/>
              <a:t>Mike</a:t>
            </a:r>
            <a:r>
              <a:rPr lang="hr-HR" i="1" dirty="0"/>
              <a:t> baš i nije dobar?</a:t>
            </a:r>
          </a:p>
          <a:p>
            <a:r>
              <a:rPr lang="hr-HR" b="1" dirty="0"/>
              <a:t>He </a:t>
            </a:r>
            <a:r>
              <a:rPr lang="hr-HR" b="1" dirty="0" err="1"/>
              <a:t>isn’t</a:t>
            </a:r>
            <a:r>
              <a:rPr lang="hr-HR" b="1" dirty="0"/>
              <a:t> </a:t>
            </a:r>
            <a:r>
              <a:rPr lang="hr-HR" b="1" dirty="0" err="1"/>
              <a:t>good</a:t>
            </a:r>
            <a:r>
              <a:rPr lang="hr-HR" b="1" dirty="0"/>
              <a:t> at </a:t>
            </a:r>
            <a:r>
              <a:rPr lang="hr-HR" b="1" dirty="0" err="1"/>
              <a:t>Maths</a:t>
            </a:r>
            <a:r>
              <a:rPr lang="hr-HR" b="1" dirty="0"/>
              <a:t>.</a:t>
            </a:r>
          </a:p>
          <a:p>
            <a:r>
              <a:rPr lang="hr-HR" i="1" dirty="0"/>
              <a:t>Zašto se boji gospodina </a:t>
            </a:r>
            <a:r>
              <a:rPr lang="hr-HR" i="1" dirty="0" err="1"/>
              <a:t>Finch</a:t>
            </a:r>
            <a:r>
              <a:rPr lang="hr-HR" i="1" dirty="0"/>
              <a:t>-a?</a:t>
            </a:r>
          </a:p>
          <a:p>
            <a:r>
              <a:rPr lang="hr-HR" b="1" dirty="0" err="1"/>
              <a:t>Because</a:t>
            </a:r>
            <a:r>
              <a:rPr lang="hr-HR" b="1" dirty="0"/>
              <a:t> </a:t>
            </a:r>
            <a:r>
              <a:rPr lang="hr-HR" b="1" dirty="0" err="1"/>
              <a:t>Mr</a:t>
            </a:r>
            <a:r>
              <a:rPr lang="hr-HR" b="1" dirty="0"/>
              <a:t> </a:t>
            </a:r>
            <a:r>
              <a:rPr lang="hr-HR" b="1" dirty="0" err="1"/>
              <a:t>Finch</a:t>
            </a:r>
            <a:r>
              <a:rPr lang="hr-HR" b="1" dirty="0"/>
              <a:t> </a:t>
            </a:r>
            <a:r>
              <a:rPr lang="hr-HR" b="1" dirty="0" err="1"/>
              <a:t>is</a:t>
            </a:r>
            <a:r>
              <a:rPr lang="hr-HR" b="1" dirty="0"/>
              <a:t> </a:t>
            </a:r>
            <a:r>
              <a:rPr lang="hr-HR" b="1" dirty="0" err="1"/>
              <a:t>strict</a:t>
            </a:r>
            <a:r>
              <a:rPr lang="hr-HR" b="1" dirty="0"/>
              <a:t> </a:t>
            </a:r>
            <a:r>
              <a:rPr lang="hr-HR" b="1" dirty="0" err="1"/>
              <a:t>and</a:t>
            </a:r>
            <a:r>
              <a:rPr lang="hr-HR" b="1" dirty="0"/>
              <a:t> he </a:t>
            </a:r>
            <a:r>
              <a:rPr lang="hr-HR" b="1" dirty="0" err="1"/>
              <a:t>isn’t</a:t>
            </a:r>
            <a:r>
              <a:rPr lang="hr-HR" b="1" dirty="0"/>
              <a:t> </a:t>
            </a:r>
            <a:r>
              <a:rPr lang="hr-HR" b="1" dirty="0" err="1"/>
              <a:t>good</a:t>
            </a:r>
            <a:r>
              <a:rPr lang="hr-HR" b="1" dirty="0"/>
              <a:t> at </a:t>
            </a:r>
            <a:r>
              <a:rPr lang="hr-HR" b="1" dirty="0" err="1"/>
              <a:t>Maths</a:t>
            </a:r>
            <a:r>
              <a:rPr lang="hr-HR" b="1" dirty="0"/>
              <a:t>.</a:t>
            </a:r>
          </a:p>
          <a:p>
            <a:r>
              <a:rPr lang="hr-HR" i="1" dirty="0"/>
              <a:t>Koji je </a:t>
            </a:r>
            <a:r>
              <a:rPr lang="hr-HR" i="1" dirty="0" err="1"/>
              <a:t>Mikeov</a:t>
            </a:r>
            <a:r>
              <a:rPr lang="hr-HR" i="1" dirty="0"/>
              <a:t> najdraži nastavni predmet?</a:t>
            </a:r>
          </a:p>
          <a:p>
            <a:r>
              <a:rPr lang="hr-HR" b="1" dirty="0" err="1"/>
              <a:t>His</a:t>
            </a:r>
            <a:r>
              <a:rPr lang="hr-HR" b="1" dirty="0"/>
              <a:t> </a:t>
            </a:r>
            <a:r>
              <a:rPr lang="hr-HR" b="1" dirty="0" err="1"/>
              <a:t>favourite</a:t>
            </a:r>
            <a:r>
              <a:rPr lang="hr-HR" b="1" dirty="0"/>
              <a:t> </a:t>
            </a:r>
            <a:r>
              <a:rPr lang="hr-HR" b="1" dirty="0" err="1"/>
              <a:t>school</a:t>
            </a:r>
            <a:r>
              <a:rPr lang="hr-HR" b="1" dirty="0"/>
              <a:t> </a:t>
            </a:r>
            <a:r>
              <a:rPr lang="hr-HR" b="1" dirty="0" err="1"/>
              <a:t>subject</a:t>
            </a:r>
            <a:r>
              <a:rPr lang="hr-HR" b="1" dirty="0"/>
              <a:t> </a:t>
            </a:r>
            <a:r>
              <a:rPr lang="hr-HR" b="1" dirty="0" err="1"/>
              <a:t>is</a:t>
            </a:r>
            <a:r>
              <a:rPr lang="hr-HR" b="1" dirty="0"/>
              <a:t> PE.</a:t>
            </a:r>
          </a:p>
          <a:p>
            <a:r>
              <a:rPr lang="hr-HR" i="1" dirty="0"/>
              <a:t>Tko je njegova razrednica?</a:t>
            </a:r>
          </a:p>
          <a:p>
            <a:r>
              <a:rPr lang="hr-HR" b="1" dirty="0"/>
              <a:t>Miss Jones </a:t>
            </a:r>
            <a:r>
              <a:rPr lang="hr-HR" b="1" dirty="0" err="1"/>
              <a:t>is</a:t>
            </a:r>
            <a:r>
              <a:rPr lang="hr-HR" b="1" dirty="0"/>
              <a:t> </a:t>
            </a:r>
            <a:r>
              <a:rPr lang="hr-HR" b="1" dirty="0" err="1"/>
              <a:t>his</a:t>
            </a:r>
            <a:r>
              <a:rPr lang="hr-HR" b="1" dirty="0"/>
              <a:t> </a:t>
            </a:r>
            <a:r>
              <a:rPr lang="hr-HR" b="1" dirty="0" err="1"/>
              <a:t>form</a:t>
            </a:r>
            <a:r>
              <a:rPr lang="hr-HR" b="1" dirty="0"/>
              <a:t> </a:t>
            </a:r>
            <a:r>
              <a:rPr lang="hr-HR" b="1" dirty="0" err="1"/>
              <a:t>teacher</a:t>
            </a:r>
            <a:r>
              <a:rPr lang="hr-HR" b="1" dirty="0"/>
              <a:t>.</a:t>
            </a:r>
          </a:p>
          <a:p>
            <a:r>
              <a:rPr lang="hr-HR" i="1" dirty="0"/>
              <a:t>Kakva je gospođica Jones?</a:t>
            </a:r>
          </a:p>
          <a:p>
            <a:r>
              <a:rPr lang="hr-HR" b="1" dirty="0" err="1"/>
              <a:t>She’s</a:t>
            </a:r>
            <a:r>
              <a:rPr lang="hr-HR" b="1" dirty="0"/>
              <a:t> </a:t>
            </a:r>
            <a:r>
              <a:rPr lang="hr-HR" b="1" dirty="0" err="1"/>
              <a:t>wonderful</a:t>
            </a:r>
            <a:r>
              <a:rPr lang="hr-HR" b="1" dirty="0"/>
              <a:t>. </a:t>
            </a:r>
            <a:r>
              <a:rPr lang="hr-HR" b="1" dirty="0" err="1"/>
              <a:t>She’s</a:t>
            </a:r>
            <a:r>
              <a:rPr lang="hr-HR" b="1" dirty="0"/>
              <a:t> </a:t>
            </a:r>
            <a:r>
              <a:rPr lang="hr-HR" b="1" dirty="0" err="1"/>
              <a:t>pretty</a:t>
            </a:r>
            <a:r>
              <a:rPr lang="hr-HR" b="1" dirty="0"/>
              <a:t> </a:t>
            </a:r>
            <a:r>
              <a:rPr lang="hr-HR" b="1" dirty="0" err="1"/>
              <a:t>and</a:t>
            </a:r>
            <a:r>
              <a:rPr lang="hr-HR" b="1" dirty="0"/>
              <a:t> </a:t>
            </a:r>
            <a:r>
              <a:rPr lang="hr-HR" b="1" dirty="0" err="1"/>
              <a:t>young</a:t>
            </a:r>
            <a:r>
              <a:rPr lang="hr-HR" b="1" dirty="0"/>
              <a:t>.</a:t>
            </a:r>
            <a:endParaRPr lang="hr-HR" i="1" dirty="0"/>
          </a:p>
          <a:p>
            <a:r>
              <a:rPr lang="hr-HR" i="1" dirty="0"/>
              <a:t>Tko je </a:t>
            </a:r>
            <a:r>
              <a:rPr lang="hr-HR" i="1" dirty="0" err="1"/>
              <a:t>Mikeova</a:t>
            </a:r>
            <a:r>
              <a:rPr lang="hr-HR" i="1" dirty="0"/>
              <a:t> učiteljica povijesti?</a:t>
            </a:r>
          </a:p>
          <a:p>
            <a:r>
              <a:rPr lang="hr-HR" b="1" dirty="0"/>
              <a:t>Mrs Pitt </a:t>
            </a:r>
            <a:r>
              <a:rPr lang="hr-HR" b="1" dirty="0" err="1"/>
              <a:t>is</a:t>
            </a:r>
            <a:r>
              <a:rPr lang="hr-HR" b="1" dirty="0"/>
              <a:t> </a:t>
            </a:r>
            <a:r>
              <a:rPr lang="hr-HR" b="1" dirty="0" err="1"/>
              <a:t>his</a:t>
            </a:r>
            <a:r>
              <a:rPr lang="hr-HR" b="1" dirty="0"/>
              <a:t> </a:t>
            </a:r>
            <a:r>
              <a:rPr lang="hr-HR" b="1" dirty="0" err="1"/>
              <a:t>History</a:t>
            </a:r>
            <a:r>
              <a:rPr lang="hr-HR" b="1" dirty="0"/>
              <a:t> </a:t>
            </a:r>
            <a:r>
              <a:rPr lang="hr-HR" b="1" dirty="0" err="1"/>
              <a:t>teacher</a:t>
            </a:r>
            <a:r>
              <a:rPr lang="hr-HR" b="1" dirty="0"/>
              <a:t>.</a:t>
            </a:r>
          </a:p>
          <a:p>
            <a:r>
              <a:rPr lang="hr-HR" i="1" dirty="0"/>
              <a:t>Zašto je ona neobična?</a:t>
            </a:r>
          </a:p>
          <a:p>
            <a:r>
              <a:rPr lang="hr-HR" b="1" dirty="0" err="1"/>
              <a:t>She</a:t>
            </a:r>
            <a:r>
              <a:rPr lang="hr-HR" b="1" dirty="0"/>
              <a:t> </a:t>
            </a:r>
            <a:r>
              <a:rPr lang="hr-HR" b="1" dirty="0" err="1"/>
              <a:t>has</a:t>
            </a:r>
            <a:r>
              <a:rPr lang="hr-HR" b="1" dirty="0"/>
              <a:t> </a:t>
            </a:r>
            <a:r>
              <a:rPr lang="hr-HR" b="1" dirty="0" err="1"/>
              <a:t>an</a:t>
            </a:r>
            <a:r>
              <a:rPr lang="hr-HR" b="1" dirty="0"/>
              <a:t> </a:t>
            </a:r>
            <a:r>
              <a:rPr lang="hr-HR" b="1" dirty="0" err="1"/>
              <a:t>unusual</a:t>
            </a:r>
            <a:r>
              <a:rPr lang="hr-HR" b="1" dirty="0"/>
              <a:t> </a:t>
            </a:r>
            <a:r>
              <a:rPr lang="hr-HR" b="1" dirty="0" err="1"/>
              <a:t>hair</a:t>
            </a:r>
            <a:r>
              <a:rPr lang="hr-HR" b="1" dirty="0"/>
              <a:t> </a:t>
            </a:r>
            <a:r>
              <a:rPr lang="hr-HR" b="1" dirty="0" err="1"/>
              <a:t>style</a:t>
            </a:r>
            <a:r>
              <a:rPr lang="hr-HR" b="1" dirty="0"/>
              <a:t>.</a:t>
            </a:r>
          </a:p>
          <a:p>
            <a:r>
              <a:rPr lang="hr-HR" i="1" dirty="0"/>
              <a:t>Koliko ima novih učenika u </a:t>
            </a:r>
            <a:r>
              <a:rPr lang="hr-HR" i="1" dirty="0" err="1"/>
              <a:t>Mikeovom</a:t>
            </a:r>
            <a:r>
              <a:rPr lang="hr-HR" i="1" dirty="0"/>
              <a:t> razredu?</a:t>
            </a:r>
          </a:p>
          <a:p>
            <a:r>
              <a:rPr lang="hr-HR" b="1" dirty="0" err="1"/>
              <a:t>There</a:t>
            </a:r>
            <a:r>
              <a:rPr lang="hr-HR" b="1" dirty="0"/>
              <a:t> are </a:t>
            </a:r>
            <a:r>
              <a:rPr lang="hr-HR" b="1" dirty="0" err="1"/>
              <a:t>two</a:t>
            </a:r>
            <a:r>
              <a:rPr lang="hr-HR" b="1" dirty="0"/>
              <a:t> </a:t>
            </a:r>
            <a:r>
              <a:rPr lang="hr-HR" b="1" dirty="0" err="1"/>
              <a:t>new</a:t>
            </a:r>
            <a:r>
              <a:rPr lang="hr-HR" b="1" dirty="0"/>
              <a:t> </a:t>
            </a:r>
            <a:r>
              <a:rPr lang="hr-HR" b="1" dirty="0" err="1"/>
              <a:t>pupils</a:t>
            </a:r>
            <a:r>
              <a:rPr lang="hr-HR" b="1" dirty="0"/>
              <a:t> </a:t>
            </a:r>
            <a:r>
              <a:rPr lang="hr-HR" b="1" dirty="0" err="1"/>
              <a:t>in</a:t>
            </a:r>
            <a:r>
              <a:rPr lang="hr-HR" b="1" dirty="0"/>
              <a:t> </a:t>
            </a:r>
            <a:r>
              <a:rPr lang="hr-HR" b="1" dirty="0" err="1"/>
              <a:t>his</a:t>
            </a:r>
            <a:r>
              <a:rPr lang="hr-HR" b="1" dirty="0"/>
              <a:t> </a:t>
            </a:r>
            <a:r>
              <a:rPr lang="hr-HR" b="1" dirty="0" err="1"/>
              <a:t>class</a:t>
            </a:r>
            <a:r>
              <a:rPr lang="hr-H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734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0A7D673-10DC-4FF9-98CF-63362D8E2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605" y="1128936"/>
            <a:ext cx="5662443" cy="46001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A11F629F-91C1-4017-BDF3-C88359F07BC4}"/>
              </a:ext>
            </a:extLst>
          </p:cNvPr>
          <p:cNvSpPr/>
          <p:nvPr/>
        </p:nvSpPr>
        <p:spPr>
          <a:xfrm>
            <a:off x="281465" y="766731"/>
            <a:ext cx="548371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 trećem zadatku pokušaj odgovoriti na pitanja o sebi i svom razredu i rasporedu!</a:t>
            </a:r>
          </a:p>
          <a:p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Koliko nastavnih predmeta imaš?</a:t>
            </a:r>
          </a:p>
          <a:p>
            <a:r>
              <a:rPr lang="hr-HR" sz="2000" i="1" dirty="0">
                <a:solidFill>
                  <a:srgbClr val="000000"/>
                </a:solidFill>
                <a:cs typeface="Arial" panose="020B0604020202020204" pitchFamily="34" charset="0"/>
              </a:rPr>
              <a:t>Je li tvoj raspored OK? Zašto je/nije?</a:t>
            </a:r>
          </a:p>
          <a:p>
            <a:r>
              <a:rPr lang="hr-HR" sz="2000" i="1" dirty="0"/>
              <a:t>Tko je tvoj učitelj/učiteljica matematike? Kakav/Kakva je?</a:t>
            </a:r>
          </a:p>
          <a:p>
            <a:r>
              <a:rPr lang="hr-HR" sz="2000" i="1" dirty="0"/>
              <a:t>Tko ti je razrednik / razrednica?</a:t>
            </a:r>
          </a:p>
          <a:p>
            <a:r>
              <a:rPr lang="hr-HR" sz="2000" i="1" dirty="0"/>
              <a:t>Tko je tvoj najdraži učitelj/učiteljica?</a:t>
            </a:r>
          </a:p>
          <a:p>
            <a:r>
              <a:rPr lang="hr-HR" sz="2000" i="1" dirty="0"/>
              <a:t>Kakav/Kakva je?</a:t>
            </a:r>
          </a:p>
          <a:p>
            <a:r>
              <a:rPr lang="hr-HR" sz="2000" i="1" dirty="0"/>
              <a:t>U kojem si predmetu jako dobar? Koji predmet ti lošije ide?</a:t>
            </a:r>
          </a:p>
          <a:p>
            <a:r>
              <a:rPr lang="hr-HR" sz="2000" i="1" dirty="0"/>
              <a:t>Koliko ima učenika u tvom razredu?</a:t>
            </a:r>
          </a:p>
          <a:p>
            <a:r>
              <a:rPr lang="hr-HR" sz="2000" i="1" dirty="0"/>
              <a:t>Imaš li neobičnih učitelja?</a:t>
            </a:r>
          </a:p>
          <a:p>
            <a:r>
              <a:rPr lang="hr-HR" sz="2000" i="1" dirty="0"/>
              <a:t>Po čemu su neobični?</a:t>
            </a:r>
          </a:p>
          <a:p>
            <a:r>
              <a:rPr lang="hr-HR" sz="2000" i="1" dirty="0"/>
              <a:t>Koliko je novih učenika ove godine u tvom razredu?</a:t>
            </a:r>
          </a:p>
          <a:p>
            <a:r>
              <a:rPr lang="hr-HR" sz="2000" i="1" dirty="0"/>
              <a:t>Tko su oni?</a:t>
            </a:r>
          </a:p>
        </p:txBody>
      </p:sp>
    </p:spTree>
    <p:extLst>
      <p:ext uri="{BB962C8B-B14F-4D97-AF65-F5344CB8AC3E}">
        <p14:creationId xmlns:p14="http://schemas.microsoft.com/office/powerpoint/2010/main" val="78019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B1A37D3-2334-4021-AFDE-2A23BF594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0705"/>
            <a:ext cx="6994793" cy="57519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i="1" dirty="0">
                <a:latin typeface="+mj-lt"/>
              </a:rPr>
              <a:t>Dolaskom u 5. razred dobio si neke nove nastavne predmete. Koje?</a:t>
            </a:r>
          </a:p>
          <a:p>
            <a:pPr marL="0" indent="0">
              <a:buNone/>
            </a:pPr>
            <a:r>
              <a:rPr lang="hr-HR" sz="2000" i="1" dirty="0">
                <a:latin typeface="+mj-lt"/>
              </a:rPr>
              <a:t>Znaš li nazive nastavnih predmeta na engleskom jeziku?</a:t>
            </a:r>
          </a:p>
          <a:p>
            <a:pPr marL="0" indent="0">
              <a:buNone/>
            </a:pPr>
            <a:endParaRPr lang="hr-HR" sz="2000" i="1" dirty="0">
              <a:latin typeface="+mj-lt"/>
            </a:endParaRPr>
          </a:p>
          <a:p>
            <a:pPr marL="0" indent="0">
              <a:buNone/>
            </a:pPr>
            <a:r>
              <a:rPr lang="hr-HR" sz="2000" i="1" dirty="0">
                <a:latin typeface="+mj-lt"/>
              </a:rPr>
              <a:t>Koja slova nedostaju u sljedećim nazivima nastavnih predmeta?</a:t>
            </a:r>
          </a:p>
          <a:p>
            <a:pPr marL="0" indent="0">
              <a:buNone/>
            </a:pPr>
            <a:endParaRPr lang="hr-HR" sz="2000" i="1" dirty="0">
              <a:latin typeface="+mj-lt"/>
            </a:endParaRPr>
          </a:p>
          <a:p>
            <a:pPr marL="0" indent="0">
              <a:buNone/>
            </a:pPr>
            <a:r>
              <a:rPr lang="hr-HR" sz="2000" dirty="0">
                <a:latin typeface="+mj-lt"/>
              </a:rPr>
              <a:t>C R _ _ T _ _ N		</a:t>
            </a:r>
          </a:p>
          <a:p>
            <a:pPr marL="0" indent="0">
              <a:buNone/>
            </a:pPr>
            <a:r>
              <a:rPr lang="hr-HR" sz="2000" dirty="0">
                <a:latin typeface="+mj-lt"/>
              </a:rPr>
              <a:t>M _ T H S</a:t>
            </a:r>
          </a:p>
          <a:p>
            <a:pPr marL="0" indent="0">
              <a:buNone/>
            </a:pPr>
            <a:r>
              <a:rPr lang="hr-HR" sz="2000" dirty="0">
                <a:latin typeface="+mj-lt"/>
              </a:rPr>
              <a:t>M _ S _ C</a:t>
            </a:r>
          </a:p>
          <a:p>
            <a:pPr marL="0" indent="0">
              <a:buNone/>
            </a:pPr>
            <a:r>
              <a:rPr lang="hr-HR" sz="2000" dirty="0">
                <a:latin typeface="+mj-lt"/>
              </a:rPr>
              <a:t>_ R T</a:t>
            </a:r>
          </a:p>
          <a:p>
            <a:pPr marL="0" indent="0">
              <a:buNone/>
            </a:pPr>
            <a:r>
              <a:rPr lang="hr-HR" sz="2000" dirty="0">
                <a:latin typeface="+mj-lt"/>
              </a:rPr>
              <a:t>_ N G L _ S H</a:t>
            </a:r>
          </a:p>
          <a:p>
            <a:pPr marL="0" indent="0">
              <a:buNone/>
            </a:pPr>
            <a:r>
              <a:rPr lang="hr-HR" sz="2000" dirty="0">
                <a:latin typeface="+mj-lt"/>
              </a:rPr>
              <a:t>G _ R M _ N</a:t>
            </a:r>
          </a:p>
          <a:p>
            <a:pPr marL="0" indent="0">
              <a:buNone/>
            </a:pPr>
            <a:r>
              <a:rPr lang="hr-HR" sz="2000" dirty="0">
                <a:latin typeface="+mj-lt"/>
              </a:rPr>
              <a:t>S C _ _ N C _</a:t>
            </a:r>
          </a:p>
          <a:p>
            <a:pPr marL="0" indent="0">
              <a:buNone/>
            </a:pPr>
            <a:r>
              <a:rPr lang="hr-HR" sz="2000" dirty="0">
                <a:latin typeface="+mj-lt"/>
              </a:rPr>
              <a:t>R _ L _ G _ _ N</a:t>
            </a:r>
          </a:p>
          <a:p>
            <a:pPr marL="0" indent="0">
              <a:buNone/>
            </a:pPr>
            <a:r>
              <a:rPr lang="hr-HR" sz="2000" dirty="0">
                <a:latin typeface="+mj-lt"/>
              </a:rPr>
              <a:t>P _ 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7E363065-1255-45CA-AB56-4295DA3E5AA1}"/>
              </a:ext>
            </a:extLst>
          </p:cNvPr>
          <p:cNvSpPr txBox="1">
            <a:spLocks/>
          </p:cNvSpPr>
          <p:nvPr/>
        </p:nvSpPr>
        <p:spPr>
          <a:xfrm>
            <a:off x="838200" y="2563940"/>
            <a:ext cx="3897531" cy="38368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latin typeface="+mj-lt"/>
              </a:rPr>
              <a:t>       </a:t>
            </a:r>
            <a:r>
              <a:rPr lang="hr-HR" sz="2000" dirty="0">
                <a:solidFill>
                  <a:srgbClr val="FF0000"/>
                </a:solidFill>
                <a:latin typeface="+mj-lt"/>
              </a:rPr>
              <a:t>OA     I 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rgbClr val="FF0000"/>
                </a:solidFill>
                <a:latin typeface="+mj-lt"/>
              </a:rPr>
              <a:t>     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rgbClr val="FF0000"/>
                </a:solidFill>
                <a:latin typeface="+mj-lt"/>
              </a:rPr>
              <a:t>    U     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rgbClr val="FF0000"/>
                </a:solidFill>
                <a:latin typeface="+mj-lt"/>
              </a:rPr>
              <a:t>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rgbClr val="FF0000"/>
                </a:solidFill>
                <a:latin typeface="+mj-lt"/>
              </a:rPr>
              <a:t>E            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rgbClr val="FF0000"/>
                </a:solidFill>
                <a:latin typeface="+mj-lt"/>
              </a:rPr>
              <a:t>    E         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rgbClr val="FF0000"/>
                </a:solidFill>
                <a:latin typeface="+mj-lt"/>
              </a:rPr>
              <a:t>       I  E        </a:t>
            </a:r>
            <a:r>
              <a:rPr lang="hr-HR" sz="2000" dirty="0" err="1">
                <a:solidFill>
                  <a:srgbClr val="FF0000"/>
                </a:solidFill>
                <a:latin typeface="+mj-lt"/>
              </a:rPr>
              <a:t>E</a:t>
            </a:r>
            <a:endParaRPr lang="hr-HR" sz="2000" dirty="0">
              <a:solidFill>
                <a:srgbClr val="FF0000"/>
              </a:solidFill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rgbClr val="FF0000"/>
                </a:solidFill>
                <a:latin typeface="+mj-lt"/>
              </a:rPr>
              <a:t>   E     I      </a:t>
            </a:r>
            <a:r>
              <a:rPr lang="hr-HR" sz="2000" dirty="0" err="1">
                <a:solidFill>
                  <a:srgbClr val="FF0000"/>
                </a:solidFill>
                <a:latin typeface="+mj-lt"/>
              </a:rPr>
              <a:t>I</a:t>
            </a:r>
            <a:r>
              <a:rPr lang="hr-HR" sz="2000" dirty="0">
                <a:solidFill>
                  <a:srgbClr val="FF0000"/>
                </a:solidFill>
                <a:latin typeface="+mj-lt"/>
              </a:rPr>
              <a:t> O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rgbClr val="FF0000"/>
                </a:solidFill>
                <a:latin typeface="+mj-lt"/>
              </a:rPr>
              <a:t>   E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F9F38F5E-BC79-4D87-8628-6618F1799E99}"/>
              </a:ext>
            </a:extLst>
          </p:cNvPr>
          <p:cNvSpPr txBox="1">
            <a:spLocks/>
          </p:cNvSpPr>
          <p:nvPr/>
        </p:nvSpPr>
        <p:spPr>
          <a:xfrm>
            <a:off x="2786965" y="2123263"/>
            <a:ext cx="3897531" cy="41740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latin typeface="+mj-lt"/>
              </a:rPr>
              <a:t>Koji su to nastavni predmeti?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hr-HR" sz="2000" i="1" dirty="0">
                <a:latin typeface="+mj-lt"/>
              </a:rPr>
              <a:t>hrvatski jezik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hr-HR" sz="2000" i="1" dirty="0">
                <a:latin typeface="+mj-lt"/>
              </a:rPr>
              <a:t>matematika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hr-HR" sz="2000" i="1" dirty="0">
                <a:latin typeface="+mj-lt"/>
              </a:rPr>
              <a:t>glazbena kultura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hr-HR" sz="2000" i="1" dirty="0">
                <a:latin typeface="+mj-lt"/>
              </a:rPr>
              <a:t>likovna kultura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hr-HR" sz="2000" i="1" dirty="0">
                <a:latin typeface="+mj-lt"/>
              </a:rPr>
              <a:t>engleski jezik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hr-HR" sz="2000" i="1" dirty="0">
                <a:latin typeface="+mj-lt"/>
              </a:rPr>
              <a:t>njemački jezik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hr-HR" sz="2000" i="1" dirty="0">
                <a:latin typeface="+mj-lt"/>
              </a:rPr>
              <a:t>prirodne znanosti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hr-HR" sz="2000" i="1" dirty="0">
                <a:latin typeface="+mj-lt"/>
              </a:rPr>
              <a:t>vjeronauk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hr-HR" sz="2000" i="1" dirty="0">
                <a:latin typeface="+mj-lt"/>
              </a:rPr>
              <a:t>TZK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EF00D1D-AACA-4A74-B8E6-38E878D8217D}"/>
              </a:ext>
            </a:extLst>
          </p:cNvPr>
          <p:cNvSpPr txBox="1">
            <a:spLocks/>
          </p:cNvSpPr>
          <p:nvPr/>
        </p:nvSpPr>
        <p:spPr>
          <a:xfrm>
            <a:off x="6096000" y="2549933"/>
            <a:ext cx="5650433" cy="3729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Ove školske godine, tu su još i…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/>
              <a:t>HISTORY				</a:t>
            </a:r>
            <a:r>
              <a:rPr lang="hr-HR" sz="2000" i="1" dirty="0"/>
              <a:t>- povijest</a:t>
            </a:r>
          </a:p>
          <a:p>
            <a:pPr marL="0" indent="0">
              <a:buNone/>
            </a:pPr>
            <a:r>
              <a:rPr lang="hr-HR" sz="2000" dirty="0"/>
              <a:t>GEOGRAPHY			</a:t>
            </a:r>
            <a:r>
              <a:rPr lang="hr-HR" sz="2000" i="1" dirty="0"/>
              <a:t>- geografija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/>
              <a:t>IT (</a:t>
            </a:r>
            <a:r>
              <a:rPr lang="hr-HR" sz="2000" dirty="0" err="1"/>
              <a:t>Information</a:t>
            </a:r>
            <a:r>
              <a:rPr lang="hr-HR" sz="2000" dirty="0"/>
              <a:t> Technology)	</a:t>
            </a:r>
            <a:r>
              <a:rPr lang="hr-HR" sz="2000" i="1" dirty="0"/>
              <a:t>- informatika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… a u nekim školama se kao strani jezik uči i…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/>
              <a:t>FRENCH 				</a:t>
            </a:r>
            <a:r>
              <a:rPr lang="hr-HR" sz="2000" i="1" dirty="0"/>
              <a:t>- francuski jezik</a:t>
            </a:r>
          </a:p>
        </p:txBody>
      </p:sp>
    </p:spTree>
    <p:extLst>
      <p:ext uri="{BB962C8B-B14F-4D97-AF65-F5344CB8AC3E}">
        <p14:creationId xmlns:p14="http://schemas.microsoft.com/office/powerpoint/2010/main" val="78569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F7D6578-27A4-4C0F-BA8C-824726026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52550"/>
            <a:ext cx="5667375" cy="41529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456AC981-CE76-467F-B165-CC1CBAFC3944}"/>
              </a:ext>
            </a:extLst>
          </p:cNvPr>
          <p:cNvSpPr/>
          <p:nvPr/>
        </p:nvSpPr>
        <p:spPr>
          <a:xfrm>
            <a:off x="6279660" y="2613392"/>
            <a:ext cx="548371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Uz pomoć pitanja i odgovora iz prethodnog zadatka, nadopuni tekst u WRITING dijelu zadatka.</a:t>
            </a:r>
          </a:p>
          <a:p>
            <a:endParaRPr lang="hr-HR" sz="2000" i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hr-HR" sz="2000" i="1" dirty="0">
                <a:solidFill>
                  <a:srgbClr val="000000"/>
                </a:solidFill>
                <a:cs typeface="Arial" panose="020B0604020202020204" pitchFamily="34" charset="0"/>
              </a:rPr>
              <a:t>Tekst nadopunjuješ informacijama o svom iskustvu u školi.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1401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E46C4D9C-97AF-4AD8-A4AC-25898337B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585" y="2143125"/>
            <a:ext cx="5238750" cy="44005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8C0FE279-C381-4954-A7E1-8457806736CC}"/>
              </a:ext>
            </a:extLst>
          </p:cNvPr>
          <p:cNvSpPr/>
          <p:nvPr/>
        </p:nvSpPr>
        <p:spPr>
          <a:xfrm>
            <a:off x="237665" y="138771"/>
            <a:ext cx="117166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Pogledaj 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LANGUAGE FOCUS 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(JEZIČNI FOKUS) na 17. stranici svog udžbenika. 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 prvom stupcu</a:t>
            </a:r>
            <a:r>
              <a:rPr lang="hr-HR" sz="2000" i="1" dirty="0"/>
              <a:t> tablice nalaze se </a:t>
            </a:r>
            <a:r>
              <a:rPr lang="hr-HR" sz="2000" b="1" dirty="0"/>
              <a:t>PERSONAL PRONOUNS </a:t>
            </a:r>
            <a:r>
              <a:rPr lang="hr-HR" sz="2000" i="1" dirty="0"/>
              <a:t>(osobne zamjenice), dok se u drugom stupcu nalaze </a:t>
            </a:r>
            <a:r>
              <a:rPr lang="hr-HR" sz="2000" b="1" dirty="0"/>
              <a:t>POSSESSIVE ADJECTIVES </a:t>
            </a:r>
            <a:r>
              <a:rPr lang="hr-HR" sz="2000" i="1" dirty="0"/>
              <a:t>(posvojni pridjevi).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Riječ koja zamjenjuje neku drugu riječ zove se ZAMJENICA. OSOBNE ZAMJENICE zamjenjuju lica, osobe; označavaju odnos sudionika u razgovoru.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PRIDJEVI su riječi koje pobliže označuju imenice, tj. pridjevi su riječi koje izražavaju različite osobine bića, stvari i pojava. POSVOJNI PRIDJEVI opisuju čije je što.</a:t>
            </a:r>
          </a:p>
          <a:p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43D27359-25B6-48B4-9DBD-E0515CCE0C9D}"/>
              </a:ext>
            </a:extLst>
          </p:cNvPr>
          <p:cNvSpPr/>
          <p:nvPr/>
        </p:nvSpPr>
        <p:spPr>
          <a:xfrm>
            <a:off x="237665" y="2450247"/>
            <a:ext cx="248350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PERSONAL PRONOUNS</a:t>
            </a:r>
          </a:p>
          <a:p>
            <a:pPr algn="ctr"/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ja</a:t>
            </a:r>
          </a:p>
          <a:p>
            <a:pPr algn="ctr"/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You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ti</a:t>
            </a:r>
          </a:p>
          <a:p>
            <a:pPr algn="ctr"/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He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on</a:t>
            </a: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She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ona</a:t>
            </a: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It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ono</a:t>
            </a:r>
          </a:p>
          <a:p>
            <a:pPr algn="ctr"/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We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mi</a:t>
            </a:r>
          </a:p>
          <a:p>
            <a:pPr algn="ctr"/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You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vi</a:t>
            </a: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They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- oni</a:t>
            </a:r>
          </a:p>
          <a:p>
            <a:pPr algn="ctr"/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FBEC2BBA-712A-463D-A28C-E93A0FC040E7}"/>
              </a:ext>
            </a:extLst>
          </p:cNvPr>
          <p:cNvSpPr/>
          <p:nvPr/>
        </p:nvSpPr>
        <p:spPr>
          <a:xfrm>
            <a:off x="2835810" y="2450247"/>
            <a:ext cx="248350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POSSESSIVE ADJECTIVES</a:t>
            </a:r>
          </a:p>
          <a:p>
            <a:pPr algn="ctr"/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My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moj</a:t>
            </a: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tvoj</a:t>
            </a: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His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njegov</a:t>
            </a: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Her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njezin</a:t>
            </a: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Its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hr-HR" sz="2000" i="1" u="sng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njegov/njezin</a:t>
            </a:r>
          </a:p>
          <a:p>
            <a:pPr algn="ctr"/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(za životinje)</a:t>
            </a:r>
            <a:r>
              <a:rPr lang="hr-HR" sz="2000" i="1" u="sng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Our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naš</a:t>
            </a: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vaš</a:t>
            </a:r>
          </a:p>
          <a:p>
            <a:pPr algn="ctr"/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Their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– njihov </a:t>
            </a:r>
          </a:p>
          <a:p>
            <a:pPr algn="ctr"/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04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2CD77813-DA70-42FF-9B7A-EA0A8D7D2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97101"/>
            <a:ext cx="11191875" cy="47434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E62DE723-FD76-4CDD-BD54-8EB01BD3B60D}"/>
              </a:ext>
            </a:extLst>
          </p:cNvPr>
          <p:cNvSpPr/>
          <p:nvPr/>
        </p:nvSpPr>
        <p:spPr>
          <a:xfrm>
            <a:off x="500062" y="905778"/>
            <a:ext cx="111918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Uvježbaj osobne zamjenice i posvojne pridjeve rješavanjem 1. i 2. zadatka na 17. stranici svog udžbenika.</a:t>
            </a: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848310C-5AC6-4B06-84D6-5F492CA0E39F}"/>
              </a:ext>
            </a:extLst>
          </p:cNvPr>
          <p:cNvSpPr txBox="1">
            <a:spLocks/>
          </p:cNvSpPr>
          <p:nvPr/>
        </p:nvSpPr>
        <p:spPr>
          <a:xfrm>
            <a:off x="1588942" y="3544530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Our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F5DC184-55E7-4771-AD45-21869CC6829F}"/>
              </a:ext>
            </a:extLst>
          </p:cNvPr>
          <p:cNvSpPr txBox="1">
            <a:spLocks/>
          </p:cNvSpPr>
          <p:nvPr/>
        </p:nvSpPr>
        <p:spPr>
          <a:xfrm>
            <a:off x="9497217" y="2132535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His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729671BA-C95B-4E53-A17E-D9D1E1916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511" y="2390054"/>
            <a:ext cx="844080" cy="20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24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utnik 4">
            <a:extLst>
              <a:ext uri="{FF2B5EF4-FFF2-40B4-BE49-F238E27FC236}">
                <a16:creationId xmlns:a16="http://schemas.microsoft.com/office/drawing/2014/main" id="{E62DE723-FD76-4CDD-BD54-8EB01BD3B60D}"/>
              </a:ext>
            </a:extLst>
          </p:cNvPr>
          <p:cNvSpPr/>
          <p:nvPr/>
        </p:nvSpPr>
        <p:spPr>
          <a:xfrm>
            <a:off x="500062" y="267555"/>
            <a:ext cx="111918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Uvježbati osobne zamjenice i posvojne pridjeve možeš i rješavanjem zadataka u radnoj bilježnici.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 8. zadatku na 14. stranici zaokruži ispravnu riječ, 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 u 9. zadatku na 15. stranici spoji početak sa završetkom rečenice.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56807358-1D9D-4498-A06D-35F96B4BF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04276"/>
            <a:ext cx="5206675" cy="32302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90D14E9-59E1-48C1-9706-E1B94CC70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706342"/>
            <a:ext cx="5819813" cy="28242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B57D53B4-6EB6-42B4-AA4C-C5617ADA3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884" y="1713592"/>
            <a:ext cx="343629" cy="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E3C3E15-E2E5-4C4D-B65F-EE27EBC884AA}"/>
              </a:ext>
            </a:extLst>
          </p:cNvPr>
          <p:cNvSpPr txBox="1">
            <a:spLocks/>
          </p:cNvSpPr>
          <p:nvPr/>
        </p:nvSpPr>
        <p:spPr>
          <a:xfrm>
            <a:off x="9561766" y="4040048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56B7AA38-8167-4E6D-A1E5-B272644EEAD2}"/>
              </a:ext>
            </a:extLst>
          </p:cNvPr>
          <p:cNvSpPr/>
          <p:nvPr/>
        </p:nvSpPr>
        <p:spPr>
          <a:xfrm>
            <a:off x="500061" y="5016176"/>
            <a:ext cx="111918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Uvježbati naučeno možeš i rješavanjem aktivnosti na sljedećim poveznicama:</a:t>
            </a:r>
          </a:p>
          <a:p>
            <a:r>
              <a:rPr lang="hr-HR" sz="2000" dirty="0">
                <a:hlinkClick r:id="rId5"/>
              </a:rPr>
              <a:t>https://wordwall.net/resource/240936/personal-pronouns</a:t>
            </a:r>
            <a:endParaRPr lang="hr-HR" sz="2000" dirty="0"/>
          </a:p>
          <a:p>
            <a:r>
              <a:rPr lang="hr-HR" sz="2000" dirty="0">
                <a:hlinkClick r:id="rId6"/>
              </a:rPr>
              <a:t>https://learningapps.org/view5174028</a:t>
            </a:r>
            <a:endParaRPr lang="hr-HR" sz="2000" dirty="0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89657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1" grpId="0" build="p"/>
      <p:bldP spid="1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58A022AB-43CB-422D-A42F-4632898B10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34232" cy="6858000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62E870B9-D7A4-464A-8FF3-DEF9F3E5111F}"/>
              </a:ext>
            </a:extLst>
          </p:cNvPr>
          <p:cNvSpPr/>
          <p:nvPr/>
        </p:nvSpPr>
        <p:spPr>
          <a:xfrm>
            <a:off x="5134232" y="0"/>
            <a:ext cx="54837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Sjećaš li se naziva brojeva na engleskom jeziku?</a:t>
            </a:r>
            <a:endParaRPr lang="hr-HR" sz="2000" i="1" dirty="0"/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BA20A54D-36C7-4C4B-ACA3-715E2F5E051E}"/>
              </a:ext>
            </a:extLst>
          </p:cNvPr>
          <p:cNvSpPr/>
          <p:nvPr/>
        </p:nvSpPr>
        <p:spPr>
          <a:xfrm>
            <a:off x="5134232" y="400110"/>
            <a:ext cx="54837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Open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book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page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18.</a:t>
            </a:r>
            <a:endParaRPr lang="hr-HR" sz="2000" b="1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AA16BD70-D2C5-44DC-BBD7-5FB62D7938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872" y="2497128"/>
            <a:ext cx="6191250" cy="33718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216CBDF4-6B3A-4F7B-ADFB-56292B11747A}"/>
              </a:ext>
            </a:extLst>
          </p:cNvPr>
          <p:cNvSpPr/>
          <p:nvPr/>
        </p:nvSpPr>
        <p:spPr>
          <a:xfrm>
            <a:off x="5134232" y="733314"/>
            <a:ext cx="7057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 prvom zadatku odvoji nazive brojeva na engleskom jeziku.</a:t>
            </a:r>
            <a:endParaRPr lang="hr-HR" sz="2000" i="1" dirty="0"/>
          </a:p>
        </p:txBody>
      </p:sp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DF0910C7-C656-42E4-B06A-985988C31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19733">
            <a:off x="907332" y="3639424"/>
            <a:ext cx="493377" cy="11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6440AFB7-ED7F-4850-8892-CC197AB69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97791" y="3488311"/>
            <a:ext cx="493377" cy="11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C9DB96ED-C8B5-44DB-A5DD-C6A9BEFEC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33115">
            <a:off x="1885575" y="3562911"/>
            <a:ext cx="493377" cy="11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EFE0A5DA-7AA5-43AE-B2D9-36D9A1A77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01737">
            <a:off x="2293958" y="3707739"/>
            <a:ext cx="493377" cy="11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C943F08C-6573-4E58-87B0-3842AA921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64386">
            <a:off x="2544646" y="3986970"/>
            <a:ext cx="493377" cy="11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8C74F210-137E-4A2F-930A-DC6B5AF917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1093" y="2497128"/>
            <a:ext cx="4921509" cy="40029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Pravokutnik 14">
            <a:extLst>
              <a:ext uri="{FF2B5EF4-FFF2-40B4-BE49-F238E27FC236}">
                <a16:creationId xmlns:a16="http://schemas.microsoft.com/office/drawing/2014/main" id="{D7E44D20-B170-4115-B861-A87DACBB01FC}"/>
              </a:ext>
            </a:extLst>
          </p:cNvPr>
          <p:cNvSpPr/>
          <p:nvPr/>
        </p:nvSpPr>
        <p:spPr>
          <a:xfrm>
            <a:off x="5134232" y="1088820"/>
            <a:ext cx="70577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Poslušaj pjesmicu Ten </a:t>
            </a:r>
            <a:r>
              <a:rPr lang="hr-HR" sz="2000" i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green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i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bottles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na sljedećoj poveznici: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https://www.e-sfera.hr/dodatni-digitalni-sadrzaji/06110e3f-67dc-43ce-b0c2-2bb468dfaa86/assets/audio/07_lesson_2_ten_green_bottles.mp3</a:t>
            </a:r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05_07_Ten_green_bottles">
            <a:hlinkClick r:id="" action="ppaction://media"/>
            <a:extLst>
              <a:ext uri="{FF2B5EF4-FFF2-40B4-BE49-F238E27FC236}">
                <a16:creationId xmlns:a16="http://schemas.microsoft.com/office/drawing/2014/main" id="{E43A42FC-472A-4DF1-9876-D28DAD484C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76518" y="25889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5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3118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C1D3EF2E-1157-49AA-94AE-67545E1AA1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09" y="62726"/>
            <a:ext cx="3579541" cy="67116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E5CDED9E-62A1-412A-9242-8F11CB67B518}"/>
              </a:ext>
            </a:extLst>
          </p:cNvPr>
          <p:cNvSpPr/>
          <p:nvPr/>
        </p:nvSpPr>
        <p:spPr>
          <a:xfrm>
            <a:off x="3862993" y="62726"/>
            <a:ext cx="823979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CARDINAL NUMBERS 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su glavni brojevi. </a:t>
            </a:r>
            <a:b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Prisjeti se da svi brojevi od 13 – 19 završavaju na 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teen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 a svi višekratnici broja 10 na 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ty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	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16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sixteen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	60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sixty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cs typeface="Arial" panose="020B0604020202020204" pitchFamily="34" charset="0"/>
              </a:rPr>
              <a:t>100	a </a:t>
            </a:r>
            <a:r>
              <a:rPr lang="hr-HR" sz="2000" b="1" dirty="0" err="1">
                <a:solidFill>
                  <a:srgbClr val="000000"/>
                </a:solidFill>
                <a:cs typeface="Arial" panose="020B0604020202020204" pitchFamily="34" charset="0"/>
              </a:rPr>
              <a:t>hundred</a:t>
            </a:r>
            <a:endParaRPr lang="hr-HR" sz="20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cs typeface="Arial" panose="020B0604020202020204" pitchFamily="34" charset="0"/>
              </a:rPr>
              <a:t>481	</a:t>
            </a:r>
            <a:r>
              <a:rPr lang="hr-HR" sz="2000" b="1" dirty="0" err="1"/>
              <a:t>four</a:t>
            </a:r>
            <a:r>
              <a:rPr lang="hr-HR" sz="2000" b="1" dirty="0"/>
              <a:t> </a:t>
            </a:r>
            <a:r>
              <a:rPr lang="hr-HR" sz="2000" b="1" dirty="0" err="1"/>
              <a:t>hundred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eighty</a:t>
            </a:r>
            <a:r>
              <a:rPr lang="hr-HR" sz="2000" b="1" dirty="0"/>
              <a:t>-one</a:t>
            </a:r>
          </a:p>
          <a:p>
            <a:pPr marL="457200" indent="-457200">
              <a:buAutoNum type="arabicPlain" startAt="481"/>
            </a:pPr>
            <a:endParaRPr lang="hr-HR" sz="2000" b="1" dirty="0"/>
          </a:p>
          <a:p>
            <a:r>
              <a:rPr lang="hr-HR" sz="2000" b="1" dirty="0">
                <a:solidFill>
                  <a:srgbClr val="000000"/>
                </a:solidFill>
                <a:cs typeface="Arial" panose="020B0604020202020204" pitchFamily="34" charset="0"/>
              </a:rPr>
              <a:t>1000	a </a:t>
            </a:r>
            <a:r>
              <a:rPr lang="hr-HR" sz="2000" b="1" dirty="0" err="1">
                <a:solidFill>
                  <a:srgbClr val="000000"/>
                </a:solidFill>
                <a:cs typeface="Arial" panose="020B0604020202020204" pitchFamily="34" charset="0"/>
              </a:rPr>
              <a:t>thousand</a:t>
            </a:r>
            <a:endParaRPr lang="hr-HR" sz="20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cs typeface="Arial" panose="020B0604020202020204" pitchFamily="34" charset="0"/>
              </a:rPr>
              <a:t>2000	</a:t>
            </a:r>
            <a:r>
              <a:rPr lang="hr-HR" sz="2000" b="1" dirty="0" err="1"/>
              <a:t>two</a:t>
            </a:r>
            <a:r>
              <a:rPr lang="hr-HR" sz="2000" b="1" dirty="0"/>
              <a:t> </a:t>
            </a:r>
            <a:r>
              <a:rPr lang="hr-HR" sz="2000" b="1" dirty="0" err="1"/>
              <a:t>thousand</a:t>
            </a:r>
            <a:endParaRPr lang="hr-HR" sz="2000" b="1" dirty="0"/>
          </a:p>
          <a:p>
            <a:endParaRPr lang="hr-HR" sz="2000" b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8A2FF6A-5444-453B-B4EC-B1A4F03C80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5655" y="4611614"/>
            <a:ext cx="3667125" cy="12477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F6FB1A9C-AC13-4932-A047-725AF5FA8783}"/>
              </a:ext>
            </a:extLst>
          </p:cNvPr>
          <p:cNvSpPr/>
          <p:nvPr/>
        </p:nvSpPr>
        <p:spPr>
          <a:xfrm>
            <a:off x="3862991" y="3419614"/>
            <a:ext cx="37897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cs typeface="Arial" panose="020B0604020202020204" pitchFamily="34" charset="0"/>
              </a:rPr>
              <a:t>Pogledaj niz u 2. zadatku!</a:t>
            </a:r>
          </a:p>
          <a:p>
            <a:r>
              <a:rPr lang="hr-HR" sz="2000" i="1" dirty="0">
                <a:solidFill>
                  <a:srgbClr val="000000"/>
                </a:solidFill>
                <a:cs typeface="Arial" panose="020B0604020202020204" pitchFamily="34" charset="0"/>
              </a:rPr>
              <a:t>Kakvi su to </a:t>
            </a:r>
            <a:r>
              <a:rPr lang="hr-HR" sz="2000" b="1" dirty="0">
                <a:solidFill>
                  <a:srgbClr val="000000"/>
                </a:solidFill>
                <a:cs typeface="Arial" panose="020B0604020202020204" pitchFamily="34" charset="0"/>
              </a:rPr>
              <a:t>EVEN</a:t>
            </a:r>
            <a:r>
              <a:rPr lang="hr-HR" sz="2000" i="1" dirty="0">
                <a:solidFill>
                  <a:srgbClr val="000000"/>
                </a:solidFill>
                <a:cs typeface="Arial" panose="020B0604020202020204" pitchFamily="34" charset="0"/>
              </a:rPr>
              <a:t>, a kakvi </a:t>
            </a:r>
            <a:r>
              <a:rPr lang="hr-HR" sz="2000" b="1" dirty="0">
                <a:solidFill>
                  <a:srgbClr val="000000"/>
                </a:solidFill>
                <a:cs typeface="Arial" panose="020B0604020202020204" pitchFamily="34" charset="0"/>
              </a:rPr>
              <a:t>ODD NUMBERS</a:t>
            </a:r>
            <a:r>
              <a:rPr lang="hr-HR" sz="2000" i="1" dirty="0">
                <a:solidFill>
                  <a:srgbClr val="000000"/>
                </a:solidFill>
                <a:cs typeface="Arial" panose="020B0604020202020204" pitchFamily="34" charset="0"/>
              </a:rPr>
              <a:t>?</a:t>
            </a:r>
            <a:endParaRPr lang="hr-HR" sz="2000" i="1" dirty="0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C59D3A20-B8D3-44D6-95FE-6C63DF40A990}"/>
              </a:ext>
            </a:extLst>
          </p:cNvPr>
          <p:cNvSpPr/>
          <p:nvPr/>
        </p:nvSpPr>
        <p:spPr>
          <a:xfrm>
            <a:off x="3862992" y="6035726"/>
            <a:ext cx="37897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>
                <a:solidFill>
                  <a:srgbClr val="000000"/>
                </a:solidFill>
                <a:cs typeface="Arial" panose="020B0604020202020204" pitchFamily="34" charset="0"/>
              </a:rPr>
              <a:t>EVEN</a:t>
            </a:r>
            <a:r>
              <a:rPr lang="hr-HR" sz="2000" i="1" dirty="0">
                <a:solidFill>
                  <a:srgbClr val="000000"/>
                </a:solidFill>
                <a:cs typeface="Arial" panose="020B0604020202020204" pitchFamily="34" charset="0"/>
              </a:rPr>
              <a:t> – parni</a:t>
            </a:r>
          </a:p>
          <a:p>
            <a:r>
              <a:rPr lang="hr-HR" sz="2000" b="1" dirty="0">
                <a:solidFill>
                  <a:srgbClr val="000000"/>
                </a:solidFill>
                <a:cs typeface="Arial" panose="020B0604020202020204" pitchFamily="34" charset="0"/>
              </a:rPr>
              <a:t>ODD</a:t>
            </a:r>
            <a:r>
              <a:rPr lang="hr-HR" sz="2000" i="1" dirty="0">
                <a:solidFill>
                  <a:srgbClr val="000000"/>
                </a:solidFill>
                <a:cs typeface="Arial" panose="020B0604020202020204" pitchFamily="34" charset="0"/>
              </a:rPr>
              <a:t> – neparni brojevi</a:t>
            </a:r>
            <a:endParaRPr lang="hr-HR" sz="2000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8B865011-CBAA-4265-8425-8EA30CEC1D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38" y="3386712"/>
            <a:ext cx="3579541" cy="33749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Pravokutnik 9">
            <a:extLst>
              <a:ext uri="{FF2B5EF4-FFF2-40B4-BE49-F238E27FC236}">
                <a16:creationId xmlns:a16="http://schemas.microsoft.com/office/drawing/2014/main" id="{0A407893-6219-479E-B5CE-80818055C250}"/>
              </a:ext>
            </a:extLst>
          </p:cNvPr>
          <p:cNvSpPr/>
          <p:nvPr/>
        </p:nvSpPr>
        <p:spPr>
          <a:xfrm>
            <a:off x="7982892" y="1139943"/>
            <a:ext cx="378978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cs typeface="Arial" panose="020B0604020202020204" pitchFamily="34" charset="0"/>
              </a:rPr>
              <a:t>Poslušaj zvučni zapis i stavi kvačicu pored brojeva koje čuješ!</a:t>
            </a:r>
          </a:p>
          <a:p>
            <a:r>
              <a:rPr lang="hr-HR" sz="2000" i="1" dirty="0">
                <a:hlinkClick r:id="rId7"/>
              </a:rPr>
              <a:t>https://www.e-sfera.hr/dodatni-digitalni-sadrzaji/06110e3f-67dc-43ce-b0c2-2bb468dfaa86/assets/audio/08_lesson_2_numbers_1.mp3</a:t>
            </a:r>
            <a:endParaRPr lang="hr-HR" sz="2000" i="1" dirty="0"/>
          </a:p>
        </p:txBody>
      </p:sp>
      <p:pic>
        <p:nvPicPr>
          <p:cNvPr id="11" name="05_08_Numbers">
            <a:hlinkClick r:id="" action="ppaction://media"/>
            <a:extLst>
              <a:ext uri="{FF2B5EF4-FFF2-40B4-BE49-F238E27FC236}">
                <a16:creationId xmlns:a16="http://schemas.microsoft.com/office/drawing/2014/main" id="{17FBDA79-CF7C-4004-BBF3-9A841C62BF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1776" y="22385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83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83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  <p:bldP spid="7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3BD748E-93B0-4A04-9B84-BE6A972F3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6" y="313867"/>
            <a:ext cx="4286250" cy="15811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BE69DE32-F8D5-44A0-BF91-D69DD340DCE5}"/>
              </a:ext>
            </a:extLst>
          </p:cNvPr>
          <p:cNvSpPr/>
          <p:nvPr/>
        </p:nvSpPr>
        <p:spPr>
          <a:xfrm>
            <a:off x="4868618" y="313867"/>
            <a:ext cx="70281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Brojeve iz 4. zadatka zapiši riječima u svoju bilježnicu:</a:t>
            </a:r>
            <a:endParaRPr lang="hr-HR" sz="20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457200" indent="-457200">
              <a:buAutoNum type="arabicPlain" startAt="111"/>
            </a:pPr>
            <a:r>
              <a:rPr lang="hr-HR" sz="2000" b="1" dirty="0"/>
              <a:t>one </a:t>
            </a:r>
            <a:r>
              <a:rPr lang="hr-HR" sz="2000" b="1" dirty="0" err="1"/>
              <a:t>hundred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eleven</a:t>
            </a:r>
            <a:endParaRPr lang="hr-HR" sz="2000" b="1" dirty="0"/>
          </a:p>
          <a:p>
            <a:r>
              <a:rPr lang="hr-HR" sz="2000" b="1" dirty="0"/>
              <a:t>222 </a:t>
            </a:r>
            <a:r>
              <a:rPr lang="hr-HR" sz="2000" b="1" dirty="0" err="1"/>
              <a:t>two</a:t>
            </a:r>
            <a:r>
              <a:rPr lang="hr-HR" sz="2000" b="1" dirty="0"/>
              <a:t> </a:t>
            </a:r>
            <a:r>
              <a:rPr lang="hr-HR" sz="2000" b="1" dirty="0" err="1"/>
              <a:t>hundred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twenty-two</a:t>
            </a:r>
            <a:endParaRPr lang="hr-HR" sz="2000" b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446B1956-0841-4050-A400-83FD893F0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409" y="1479693"/>
            <a:ext cx="5153025" cy="19240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75E86140-2B75-4EDB-8E45-B046F7C068CE}"/>
              </a:ext>
            </a:extLst>
          </p:cNvPr>
          <p:cNvSpPr/>
          <p:nvPr/>
        </p:nvSpPr>
        <p:spPr>
          <a:xfrm>
            <a:off x="295276" y="2341109"/>
            <a:ext cx="70281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Spoji matematički izraz sa izrazom na engleskom jeziku.</a:t>
            </a: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B77C4345-9992-4AB4-9F28-8998D2F2D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87583">
            <a:off x="9296902" y="2580639"/>
            <a:ext cx="1474578" cy="19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07FF8C9-02DD-4C56-A899-573FFC673E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276" y="3587421"/>
            <a:ext cx="3371850" cy="13239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Pravokutnik 9">
            <a:extLst>
              <a:ext uri="{FF2B5EF4-FFF2-40B4-BE49-F238E27FC236}">
                <a16:creationId xmlns:a16="http://schemas.microsoft.com/office/drawing/2014/main" id="{C7677DC2-82A1-4EC4-9F95-4560DAB9553D}"/>
              </a:ext>
            </a:extLst>
          </p:cNvPr>
          <p:cNvSpPr/>
          <p:nvPr/>
        </p:nvSpPr>
        <p:spPr>
          <a:xfrm>
            <a:off x="3809329" y="4033338"/>
            <a:ext cx="70281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Zapiši matematičke izraze riječima u svoju bilježnicu:</a:t>
            </a:r>
          </a:p>
          <a:p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Thirteen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plus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three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is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sixteen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101A3264-B0B8-4539-8FA5-7206C9691B8E}"/>
              </a:ext>
            </a:extLst>
          </p:cNvPr>
          <p:cNvSpPr/>
          <p:nvPr/>
        </p:nvSpPr>
        <p:spPr>
          <a:xfrm>
            <a:off x="295276" y="5392877"/>
            <a:ext cx="116014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Glavne brojeve možeš uvježbati i rješavanjem zadatka na sljedećoj poveznici:</a:t>
            </a:r>
          </a:p>
          <a:p>
            <a:r>
              <a:rPr lang="hr-HR" sz="2000" dirty="0">
                <a:hlinkClick r:id="rId6"/>
              </a:rPr>
              <a:t>https://quizlet.com/271582008/numbers-1-100-random-flash-cards/</a:t>
            </a:r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53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7" grpId="0" uiExpand="1" build="p"/>
      <p:bldP spid="10" grpId="0" uiExpand="1" build="p"/>
      <p:bldP spid="11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161" y="305718"/>
            <a:ext cx="3361382" cy="4483865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41535" y="4877718"/>
            <a:ext cx="4340634" cy="2090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Otvori 15. stranicu svoje radne bilježnice i riješi 10. i 11. zadatak!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10. zadatku trebaš zapisati koji je broj napisan riječju, a u 11. zadatku prepisati matematički izraz brojevima i riješiti matematički zadatak.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393" y="138118"/>
            <a:ext cx="7045519" cy="65817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76DA3A-F272-4033-A28E-5C09297B4EF6}"/>
              </a:ext>
            </a:extLst>
          </p:cNvPr>
          <p:cNvSpPr txBox="1">
            <a:spLocks/>
          </p:cNvSpPr>
          <p:nvPr/>
        </p:nvSpPr>
        <p:spPr>
          <a:xfrm>
            <a:off x="9429563" y="911258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827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098EA59-9AD9-43AF-A9C7-84D8A0AC53C0}"/>
              </a:ext>
            </a:extLst>
          </p:cNvPr>
          <p:cNvSpPr txBox="1">
            <a:spLocks/>
          </p:cNvSpPr>
          <p:nvPr/>
        </p:nvSpPr>
        <p:spPr>
          <a:xfrm>
            <a:off x="9526877" y="4203466"/>
            <a:ext cx="234930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1000 : 25 = 40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9938858-28FA-46BC-B943-EE6937EE7243}"/>
              </a:ext>
            </a:extLst>
          </p:cNvPr>
          <p:cNvSpPr txBox="1">
            <a:spLocks/>
          </p:cNvSpPr>
          <p:nvPr/>
        </p:nvSpPr>
        <p:spPr>
          <a:xfrm>
            <a:off x="10746791" y="3921024"/>
            <a:ext cx="234930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253</a:t>
            </a:r>
          </a:p>
        </p:txBody>
      </p:sp>
    </p:spTree>
    <p:extLst>
      <p:ext uri="{BB962C8B-B14F-4D97-AF65-F5344CB8AC3E}">
        <p14:creationId xmlns:p14="http://schemas.microsoft.com/office/powerpoint/2010/main" val="40817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58A022AB-43CB-422D-A42F-4632898B1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6" y="0"/>
            <a:ext cx="5094779" cy="6858000"/>
          </a:xfrm>
          <a:prstGeom prst="rect">
            <a:avLst/>
          </a:prstGeo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BA20A54D-36C7-4C4B-ACA3-715E2F5E051E}"/>
              </a:ext>
            </a:extLst>
          </p:cNvPr>
          <p:cNvSpPr/>
          <p:nvPr/>
        </p:nvSpPr>
        <p:spPr>
          <a:xfrm>
            <a:off x="4743942" y="33356"/>
            <a:ext cx="54837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Open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book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page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19.</a:t>
            </a:r>
            <a:endParaRPr lang="hr-HR" sz="2000" b="1" dirty="0"/>
          </a:p>
        </p:txBody>
      </p:sp>
      <p:sp>
        <p:nvSpPr>
          <p:cNvPr id="17" name="Pravokutnik 16">
            <a:extLst>
              <a:ext uri="{FF2B5EF4-FFF2-40B4-BE49-F238E27FC236}">
                <a16:creationId xmlns:a16="http://schemas.microsoft.com/office/drawing/2014/main" id="{6E947520-8BC7-40C6-B9D0-87BDE0495E9C}"/>
              </a:ext>
            </a:extLst>
          </p:cNvPr>
          <p:cNvSpPr/>
          <p:nvPr/>
        </p:nvSpPr>
        <p:spPr>
          <a:xfrm>
            <a:off x="4743942" y="326030"/>
            <a:ext cx="744805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Osim glavnih brojeva postoje i redni brojevi!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Redni brojevi u engleskom jeziku nemaju točku na kraju nego: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st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; svi brojevi koji završavaju na 1, osim brojeva koji završavaju na 11,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nd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; svi brojevi koji završavaju na 2, osim brojeva koji završavaju na 12,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rd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; svi brojevi koji završavaju na 3, osim brojeva koji završavaju na 13,</a:t>
            </a: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; svi ostali brojevi.</a:t>
            </a:r>
          </a:p>
          <a:p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D8E38D9-A2CF-4E0F-8335-95974105F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449" y="2447823"/>
            <a:ext cx="8432510" cy="42830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02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D8A90767-355A-4C91-9384-CB30B476C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73" y="109305"/>
            <a:ext cx="6657975" cy="37623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EA792A7C-3085-431A-9033-04CFCAA5EE06}"/>
              </a:ext>
            </a:extLst>
          </p:cNvPr>
          <p:cNvSpPr/>
          <p:nvPr/>
        </p:nvSpPr>
        <p:spPr>
          <a:xfrm>
            <a:off x="6991814" y="867107"/>
            <a:ext cx="49734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I dok redne brojeve:</a:t>
            </a: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1st –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first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2nd –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second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3rd – 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third</a:t>
            </a:r>
            <a:endParaRPr lang="hr-HR" sz="20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Moramo naučiti napamet, primjećuješ li kako dobivamo veliku većinu ostalih rednih brojeva?</a:t>
            </a:r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8576F68F-7474-4CC7-B544-B5643D049EE8}"/>
              </a:ext>
            </a:extLst>
          </p:cNvPr>
          <p:cNvSpPr/>
          <p:nvPr/>
        </p:nvSpPr>
        <p:spPr>
          <a:xfrm>
            <a:off x="691373" y="4278044"/>
            <a:ext cx="521133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4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four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	4th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four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5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fi</a:t>
            </a:r>
            <a:r>
              <a:rPr lang="hr-HR" sz="2000" b="1" dirty="0" err="1">
                <a:solidFill>
                  <a:srgbClr val="00B0F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ve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	5th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fi</a:t>
            </a:r>
            <a:r>
              <a:rPr lang="hr-HR" sz="2000" b="1" dirty="0" err="1">
                <a:solidFill>
                  <a:srgbClr val="0070C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6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six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	6th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six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7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seven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	7th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seven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18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eighteen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18th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eighteen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19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nineteen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19th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nineteen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EB9D3581-90AD-440E-B7B5-C97B6E16E4C1}"/>
              </a:ext>
            </a:extLst>
          </p:cNvPr>
          <p:cNvSpPr/>
          <p:nvPr/>
        </p:nvSpPr>
        <p:spPr>
          <a:xfrm>
            <a:off x="6560632" y="4352937"/>
            <a:ext cx="56313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20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twent</a:t>
            </a:r>
            <a:r>
              <a:rPr lang="hr-HR" sz="2000" b="1" dirty="0" err="1">
                <a:solidFill>
                  <a:srgbClr val="00B0F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	20th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twent</a:t>
            </a:r>
            <a:r>
              <a:rPr lang="hr-HR" sz="2000" b="1" dirty="0" err="1">
                <a:solidFill>
                  <a:srgbClr val="0070C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ie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30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thirt</a:t>
            </a:r>
            <a:r>
              <a:rPr lang="hr-HR" sz="2000" b="1" dirty="0" err="1">
                <a:solidFill>
                  <a:srgbClr val="00B0F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	30th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thirt</a:t>
            </a:r>
            <a:r>
              <a:rPr lang="hr-HR" sz="2000" b="1" dirty="0" err="1">
                <a:solidFill>
                  <a:srgbClr val="0070C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ie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21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twenty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-one	21st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twenty-fir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st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54 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fifty-four</a:t>
            </a:r>
            <a:r>
              <a:rPr lang="hr-HR" sz="200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	54th	</a:t>
            </a:r>
            <a:r>
              <a:rPr lang="hr-HR" sz="2000" b="1" dirty="0" err="1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fifty-four</a:t>
            </a:r>
            <a:r>
              <a:rPr lang="hr-HR" sz="2000" b="1" dirty="0" err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2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40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B1A37D3-2334-4021-AFDE-2A23BF594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1899" y="116667"/>
            <a:ext cx="3101143" cy="385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14.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101E6C4-B40B-4DC5-BA96-4E642029F64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5131900" cy="6858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2F80F5C-1574-4815-A46D-1421DFFA4746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797098" y="736793"/>
            <a:ext cx="5638800" cy="36671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951C2E5-F44C-4196-94B7-1CBE14DA0972}"/>
              </a:ext>
            </a:extLst>
          </p:cNvPr>
          <p:cNvSpPr txBox="1">
            <a:spLocks/>
          </p:cNvSpPr>
          <p:nvPr/>
        </p:nvSpPr>
        <p:spPr>
          <a:xfrm>
            <a:off x="8911957" y="770415"/>
            <a:ext cx="2940586" cy="1492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Klikom na ikonu zvučnika pored svake riječi možeš poslušati kako se pojedina riječ izgovara! Ponovi svaku od riječi!</a:t>
            </a:r>
          </a:p>
        </p:txBody>
      </p:sp>
      <p:pic>
        <p:nvPicPr>
          <p:cNvPr id="7" name="Maths">
            <a:hlinkClick r:id="" action="ppaction://media"/>
            <a:extLst>
              <a:ext uri="{FF2B5EF4-FFF2-40B4-BE49-F238E27FC236}">
                <a16:creationId xmlns:a16="http://schemas.microsoft.com/office/drawing/2014/main" id="{4601FE48-65D9-4BA9-83A7-12370587B6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3575534" y="1903241"/>
            <a:ext cx="360000" cy="360000"/>
          </a:xfrm>
          <a:prstGeom prst="rect">
            <a:avLst/>
          </a:prstGeom>
        </p:spPr>
      </p:pic>
      <p:pic>
        <p:nvPicPr>
          <p:cNvPr id="8" name="Music">
            <a:hlinkClick r:id="" action="ppaction://media"/>
            <a:extLst>
              <a:ext uri="{FF2B5EF4-FFF2-40B4-BE49-F238E27FC236}">
                <a16:creationId xmlns:a16="http://schemas.microsoft.com/office/drawing/2014/main" id="{5A0AF234-D123-4DF6-AECC-0AF1F1FEEDA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3620604" y="2306122"/>
            <a:ext cx="360000" cy="360000"/>
          </a:xfrm>
          <a:prstGeom prst="rect">
            <a:avLst/>
          </a:prstGeom>
        </p:spPr>
      </p:pic>
      <p:pic>
        <p:nvPicPr>
          <p:cNvPr id="9" name="Religion">
            <a:hlinkClick r:id="" action="ppaction://media"/>
            <a:extLst>
              <a:ext uri="{FF2B5EF4-FFF2-40B4-BE49-F238E27FC236}">
                <a16:creationId xmlns:a16="http://schemas.microsoft.com/office/drawing/2014/main" id="{5D9FABF9-5651-4299-B58B-DEAB04D0F26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3534730" y="2704037"/>
            <a:ext cx="360000" cy="360000"/>
          </a:xfrm>
          <a:prstGeom prst="rect">
            <a:avLst/>
          </a:prstGeom>
        </p:spPr>
      </p:pic>
      <p:pic>
        <p:nvPicPr>
          <p:cNvPr id="10" name="English">
            <a:hlinkClick r:id="" action="ppaction://media"/>
            <a:extLst>
              <a:ext uri="{FF2B5EF4-FFF2-40B4-BE49-F238E27FC236}">
                <a16:creationId xmlns:a16="http://schemas.microsoft.com/office/drawing/2014/main" id="{DB9CF7D8-2B75-464A-ADEB-8967E7EB6E7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3575534" y="3042915"/>
            <a:ext cx="360000" cy="360000"/>
          </a:xfrm>
          <a:prstGeom prst="rect">
            <a:avLst/>
          </a:prstGeom>
        </p:spPr>
      </p:pic>
      <p:pic>
        <p:nvPicPr>
          <p:cNvPr id="11" name="IT">
            <a:hlinkClick r:id="" action="ppaction://media"/>
            <a:extLst>
              <a:ext uri="{FF2B5EF4-FFF2-40B4-BE49-F238E27FC236}">
                <a16:creationId xmlns:a16="http://schemas.microsoft.com/office/drawing/2014/main" id="{6F8C3792-3C75-4E9B-9406-59F4B6EFDF4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3710723" y="3433029"/>
            <a:ext cx="360000" cy="360000"/>
          </a:xfrm>
          <a:prstGeom prst="rect">
            <a:avLst/>
          </a:prstGeom>
        </p:spPr>
      </p:pic>
      <p:pic>
        <p:nvPicPr>
          <p:cNvPr id="12" name="history">
            <a:hlinkClick r:id="" action="ppaction://media"/>
            <a:extLst>
              <a:ext uri="{FF2B5EF4-FFF2-40B4-BE49-F238E27FC236}">
                <a16:creationId xmlns:a16="http://schemas.microsoft.com/office/drawing/2014/main" id="{1561E3CF-A975-4234-AC4C-4B4108450E7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3557843" y="3830944"/>
            <a:ext cx="360000" cy="360000"/>
          </a:xfrm>
          <a:prstGeom prst="rect">
            <a:avLst/>
          </a:prstGeom>
        </p:spPr>
      </p:pic>
      <p:pic>
        <p:nvPicPr>
          <p:cNvPr id="13" name="german">
            <a:hlinkClick r:id="" action="ppaction://media"/>
            <a:extLst>
              <a:ext uri="{FF2B5EF4-FFF2-40B4-BE49-F238E27FC236}">
                <a16:creationId xmlns:a16="http://schemas.microsoft.com/office/drawing/2014/main" id="{EFCDC9C3-BA91-4BA3-A9BD-DD9F5179B434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847575" y="1931119"/>
            <a:ext cx="360000" cy="360000"/>
          </a:xfrm>
          <a:prstGeom prst="rect">
            <a:avLst/>
          </a:prstGeom>
        </p:spPr>
      </p:pic>
      <p:pic>
        <p:nvPicPr>
          <p:cNvPr id="14" name="geography">
            <a:hlinkClick r:id="" action="ppaction://media"/>
            <a:extLst>
              <a:ext uri="{FF2B5EF4-FFF2-40B4-BE49-F238E27FC236}">
                <a16:creationId xmlns:a16="http://schemas.microsoft.com/office/drawing/2014/main" id="{BCF97CB9-2E2E-4F0C-B3E5-903719DB4C09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616498" y="2291119"/>
            <a:ext cx="360000" cy="360000"/>
          </a:xfrm>
          <a:prstGeom prst="rect">
            <a:avLst/>
          </a:prstGeom>
        </p:spPr>
      </p:pic>
      <p:pic>
        <p:nvPicPr>
          <p:cNvPr id="15" name="pe">
            <a:hlinkClick r:id="" action="ppaction://media"/>
            <a:extLst>
              <a:ext uri="{FF2B5EF4-FFF2-40B4-BE49-F238E27FC236}">
                <a16:creationId xmlns:a16="http://schemas.microsoft.com/office/drawing/2014/main" id="{D6479BDF-1D8A-4814-ADCA-A13A636E3ECD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4972302" y="2682915"/>
            <a:ext cx="360000" cy="360000"/>
          </a:xfrm>
          <a:prstGeom prst="rect">
            <a:avLst/>
          </a:prstGeom>
        </p:spPr>
      </p:pic>
      <p:pic>
        <p:nvPicPr>
          <p:cNvPr id="16" name="french">
            <a:hlinkClick r:id="" action="ppaction://media"/>
            <a:extLst>
              <a:ext uri="{FF2B5EF4-FFF2-40B4-BE49-F238E27FC236}">
                <a16:creationId xmlns:a16="http://schemas.microsoft.com/office/drawing/2014/main" id="{3B42BB3C-8D36-4894-B3C7-9EEB48EC3A3C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916000" y="3055790"/>
            <a:ext cx="360000" cy="360000"/>
          </a:xfrm>
          <a:prstGeom prst="rect">
            <a:avLst/>
          </a:prstGeom>
        </p:spPr>
      </p:pic>
      <p:pic>
        <p:nvPicPr>
          <p:cNvPr id="17" name="art">
            <a:hlinkClick r:id="" action="ppaction://media"/>
            <a:extLst>
              <a:ext uri="{FF2B5EF4-FFF2-40B4-BE49-F238E27FC236}">
                <a16:creationId xmlns:a16="http://schemas.microsoft.com/office/drawing/2014/main" id="{A835DAF8-663A-4A26-B845-4417635CBD35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052101" y="3830944"/>
            <a:ext cx="360000" cy="360000"/>
          </a:xfrm>
          <a:prstGeom prst="rect">
            <a:avLst/>
          </a:prstGeom>
        </p:spPr>
      </p:pic>
      <p:pic>
        <p:nvPicPr>
          <p:cNvPr id="18" name="science">
            <a:hlinkClick r:id="" action="ppaction://media"/>
            <a:extLst>
              <a:ext uri="{FF2B5EF4-FFF2-40B4-BE49-F238E27FC236}">
                <a16:creationId xmlns:a16="http://schemas.microsoft.com/office/drawing/2014/main" id="{4A8898EE-3BF1-4DB4-9BE6-ED85008AB4CA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939056" y="3820461"/>
            <a:ext cx="360000" cy="360000"/>
          </a:xfrm>
          <a:prstGeom prst="rect">
            <a:avLst/>
          </a:prstGeom>
        </p:spPr>
      </p:pic>
      <p:pic>
        <p:nvPicPr>
          <p:cNvPr id="19" name="Slika 18">
            <a:extLst>
              <a:ext uri="{FF2B5EF4-FFF2-40B4-BE49-F238E27FC236}">
                <a16:creationId xmlns:a16="http://schemas.microsoft.com/office/drawing/2014/main" id="{E6BEE2A8-C956-4423-B9A3-5BFB7E0F841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233043" y="2486122"/>
            <a:ext cx="3619500" cy="5810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651D9780-AC8A-48E9-9872-4ACE848A7E0A}"/>
              </a:ext>
            </a:extLst>
          </p:cNvPr>
          <p:cNvSpPr txBox="1">
            <a:spLocks/>
          </p:cNvSpPr>
          <p:nvPr/>
        </p:nvSpPr>
        <p:spPr>
          <a:xfrm>
            <a:off x="8911957" y="3424292"/>
            <a:ext cx="2940586" cy="1088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Stavi kvačicu pored nastavnih predmeta koje ti imaš u svojoj školi.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B31035BF-E269-4D73-AED8-B62F3A2046EA}"/>
              </a:ext>
            </a:extLst>
          </p:cNvPr>
          <p:cNvSpPr txBox="1">
            <a:spLocks/>
          </p:cNvSpPr>
          <p:nvPr/>
        </p:nvSpPr>
        <p:spPr>
          <a:xfrm>
            <a:off x="5412101" y="5140711"/>
            <a:ext cx="6520241" cy="1492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Nazive nastavnih predmeta možeš dodatno uvježbati na sljedećoj poveznici:</a:t>
            </a:r>
          </a:p>
          <a:p>
            <a:pPr marL="0" indent="0">
              <a:buNone/>
            </a:pPr>
            <a:r>
              <a:rPr lang="hr-HR" sz="2000" dirty="0">
                <a:hlinkClick r:id="rId30"/>
              </a:rPr>
              <a:t>https://learningapps.org/view5095284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7059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7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70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7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9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7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67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83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342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75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67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8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 build="p"/>
      <p:bldP spid="6" grpId="0" build="p"/>
      <p:bldP spid="20" grpId="0" build="p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C47F8F1A-8F43-41F0-A370-31C604EFE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13" y="119062"/>
            <a:ext cx="8410575" cy="66198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5FC8DB7E-8EED-46D2-A16F-1C4B839EAA56}"/>
              </a:ext>
            </a:extLst>
          </p:cNvPr>
          <p:cNvSpPr txBox="1">
            <a:spLocks/>
          </p:cNvSpPr>
          <p:nvPr/>
        </p:nvSpPr>
        <p:spPr>
          <a:xfrm>
            <a:off x="8758422" y="261652"/>
            <a:ext cx="3305565" cy="1247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Pogledaj sliku na 19. stranici svog udžbenika i nadopuni rečenice. Kojim redom su natjecatelji stizali na cilj?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E71B830-C436-4FBF-A138-93DDA0C19352}"/>
              </a:ext>
            </a:extLst>
          </p:cNvPr>
          <p:cNvSpPr txBox="1">
            <a:spLocks/>
          </p:cNvSpPr>
          <p:nvPr/>
        </p:nvSpPr>
        <p:spPr>
          <a:xfrm>
            <a:off x="6565178" y="661013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third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02EF5C66-150D-400E-997A-63961D0E80AB}"/>
              </a:ext>
            </a:extLst>
          </p:cNvPr>
          <p:cNvSpPr/>
          <p:nvPr/>
        </p:nvSpPr>
        <p:spPr>
          <a:xfrm>
            <a:off x="8758422" y="2870014"/>
            <a:ext cx="31383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Redne brojeve možeš uvježbati rješavanjem zadatka na sljedećoj poveznici:</a:t>
            </a:r>
          </a:p>
          <a:p>
            <a:r>
              <a:rPr lang="hr-HR" sz="2000" dirty="0">
                <a:hlinkClick r:id="rId3"/>
              </a:rPr>
              <a:t>https://quizlet.com/323798026/ordinal-numbers-flash-cards/</a:t>
            </a:r>
            <a:endParaRPr lang="hr-HR" sz="2000" i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161" y="305718"/>
            <a:ext cx="3361382" cy="4483865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341535" y="4877718"/>
            <a:ext cx="4340634" cy="2090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Otvori 16. stranicu svoje radne bilježnice i riješi 13. zadatak!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13. zadatku trebaš zapisati redni broj u obliku broja.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Možeš riješiti i JOKE TIME!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089" y="1628842"/>
            <a:ext cx="5662750" cy="36003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376DA3A-F272-4033-A28E-5C09297B4EF6}"/>
              </a:ext>
            </a:extLst>
          </p:cNvPr>
          <p:cNvSpPr txBox="1">
            <a:spLocks/>
          </p:cNvSpPr>
          <p:nvPr/>
        </p:nvSpPr>
        <p:spPr>
          <a:xfrm>
            <a:off x="8294826" y="2740058"/>
            <a:ext cx="1549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53</a:t>
            </a:r>
            <a:r>
              <a:rPr lang="hr-HR" sz="2200" i="1" baseline="30000" dirty="0">
                <a:solidFill>
                  <a:srgbClr val="FF0000"/>
                </a:solidFill>
              </a:rPr>
              <a:t>rd</a:t>
            </a:r>
          </a:p>
        </p:txBody>
      </p:sp>
    </p:spTree>
    <p:extLst>
      <p:ext uri="{BB962C8B-B14F-4D97-AF65-F5344CB8AC3E}">
        <p14:creationId xmlns:p14="http://schemas.microsoft.com/office/powerpoint/2010/main" val="354713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F41FF06-0F10-4040-A72E-28E2E3BEC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014" y="171212"/>
            <a:ext cx="9671972" cy="65155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BE9B856-30A0-4F5D-AEAC-6FE25CD3679F}"/>
              </a:ext>
            </a:extLst>
          </p:cNvPr>
          <p:cNvSpPr txBox="1">
            <a:spLocks/>
          </p:cNvSpPr>
          <p:nvPr/>
        </p:nvSpPr>
        <p:spPr>
          <a:xfrm>
            <a:off x="1260013" y="171212"/>
            <a:ext cx="5037547" cy="1492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Pročitaj tekst u 3. zadatku i probaj odgonetnuti koji nazivi nastavnih predmeta nedostaju.</a:t>
            </a:r>
          </a:p>
        </p:txBody>
      </p:sp>
    </p:spTree>
    <p:extLst>
      <p:ext uri="{BB962C8B-B14F-4D97-AF65-F5344CB8AC3E}">
        <p14:creationId xmlns:p14="http://schemas.microsoft.com/office/powerpoint/2010/main" val="222693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BE9B856-30A0-4F5D-AEAC-6FE25CD3679F}"/>
              </a:ext>
            </a:extLst>
          </p:cNvPr>
          <p:cNvSpPr txBox="1">
            <a:spLocks/>
          </p:cNvSpPr>
          <p:nvPr/>
        </p:nvSpPr>
        <p:spPr>
          <a:xfrm>
            <a:off x="545691" y="171212"/>
            <a:ext cx="4085303" cy="646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Znaš li značenje svih riječi u tekstu?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past</a:t>
            </a:r>
            <a:r>
              <a:rPr lang="hr-HR" sz="2000" i="1" dirty="0"/>
              <a:t>		prošlost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heroes</a:t>
            </a:r>
            <a:r>
              <a:rPr lang="hr-HR" sz="2000" i="1" dirty="0"/>
              <a:t>		heroji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battles</a:t>
            </a:r>
            <a:r>
              <a:rPr lang="hr-HR" sz="2000" i="1" dirty="0"/>
              <a:t>		bitke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year</a:t>
            </a:r>
            <a:r>
              <a:rPr lang="hr-HR" sz="2000" i="1" dirty="0"/>
              <a:t>		godine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river</a:t>
            </a:r>
            <a:r>
              <a:rPr lang="hr-HR" sz="2000" i="1" dirty="0"/>
              <a:t>		rijeka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lake </a:t>
            </a:r>
            <a:r>
              <a:rPr lang="hr-HR" sz="2000" i="1" dirty="0"/>
              <a:t>		jezero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mountain</a:t>
            </a:r>
            <a:r>
              <a:rPr lang="hr-HR" sz="2000" i="1" dirty="0"/>
              <a:t>	planina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continent</a:t>
            </a:r>
            <a:r>
              <a:rPr lang="hr-HR" sz="2000" i="1" dirty="0"/>
              <a:t>	kontinent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city</a:t>
            </a:r>
            <a:r>
              <a:rPr lang="hr-HR" sz="2000" i="1" dirty="0"/>
              <a:t>		grad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map</a:t>
            </a:r>
            <a:r>
              <a:rPr lang="hr-HR" sz="2000" b="1" dirty="0"/>
              <a:t>	</a:t>
            </a:r>
            <a:r>
              <a:rPr lang="hr-HR" sz="2000" i="1" dirty="0"/>
              <a:t>	karta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globe</a:t>
            </a:r>
            <a:r>
              <a:rPr lang="hr-HR" sz="2000" i="1" dirty="0"/>
              <a:t>		globus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9E79ACB8-62B5-4E82-AFC5-C50F7766CD05}"/>
              </a:ext>
            </a:extLst>
          </p:cNvPr>
          <p:cNvSpPr txBox="1">
            <a:spLocks/>
          </p:cNvSpPr>
          <p:nvPr/>
        </p:nvSpPr>
        <p:spPr>
          <a:xfrm>
            <a:off x="5518356" y="992632"/>
            <a:ext cx="4422057" cy="5644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plant</a:t>
            </a:r>
            <a:r>
              <a:rPr lang="hr-HR" sz="2000" i="1" dirty="0"/>
              <a:t>		biljka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grow</a:t>
            </a:r>
            <a:r>
              <a:rPr lang="hr-HR" sz="2000" i="1" dirty="0"/>
              <a:t> 		rasti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experiment</a:t>
            </a:r>
            <a:r>
              <a:rPr lang="hr-HR" sz="2000" i="1" dirty="0"/>
              <a:t>	eksperiment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chat</a:t>
            </a:r>
            <a:r>
              <a:rPr lang="hr-HR" sz="2000" i="1" dirty="0"/>
              <a:t>		čavrljati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mathematical</a:t>
            </a:r>
            <a:r>
              <a:rPr lang="hr-HR" sz="2000" b="1" dirty="0"/>
              <a:t> </a:t>
            </a:r>
            <a:r>
              <a:rPr lang="hr-HR" sz="2000" b="1" dirty="0" err="1"/>
              <a:t>calculations</a:t>
            </a:r>
            <a:r>
              <a:rPr lang="hr-HR" sz="2000" i="1" dirty="0"/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		matematičke radnje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add</a:t>
            </a:r>
            <a:r>
              <a:rPr lang="hr-HR" sz="2000" i="1" dirty="0"/>
              <a:t>		zbrojiti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substract</a:t>
            </a:r>
            <a:r>
              <a:rPr lang="hr-HR" sz="2000" i="1" dirty="0"/>
              <a:t>	oduzeti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multiply</a:t>
            </a:r>
            <a:r>
              <a:rPr lang="hr-HR" sz="2000" b="1" dirty="0"/>
              <a:t>	</a:t>
            </a:r>
            <a:r>
              <a:rPr lang="hr-HR" sz="2000" i="1" dirty="0"/>
              <a:t>	množiti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divide</a:t>
            </a:r>
            <a:r>
              <a:rPr lang="hr-HR" sz="2000" i="1" dirty="0"/>
              <a:t>		dijeliti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gym</a:t>
            </a:r>
            <a:r>
              <a:rPr lang="hr-HR" sz="2000" i="1" dirty="0"/>
              <a:t>		gimnastička dvorana</a:t>
            </a:r>
          </a:p>
        </p:txBody>
      </p:sp>
    </p:spTree>
    <p:extLst>
      <p:ext uri="{BB962C8B-B14F-4D97-AF65-F5344CB8AC3E}">
        <p14:creationId xmlns:p14="http://schemas.microsoft.com/office/powerpoint/2010/main" val="202568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F41FF06-0F10-4040-A72E-28E2E3BEC7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0014" y="171212"/>
            <a:ext cx="9671972" cy="65155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BE9B856-30A0-4F5D-AEAC-6FE25CD3679F}"/>
              </a:ext>
            </a:extLst>
          </p:cNvPr>
          <p:cNvSpPr txBox="1">
            <a:spLocks/>
          </p:cNvSpPr>
          <p:nvPr/>
        </p:nvSpPr>
        <p:spPr>
          <a:xfrm>
            <a:off x="1260014" y="171212"/>
            <a:ext cx="4997567" cy="113979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Poslušaj zvučni zapis i provjeri.</a:t>
            </a:r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https://www.e-sfera.hr/dodatni-digitalni-sadrzaji/06110e3f-67dc-43ce-b0c2-2bb468dfaa86/assets/audio/05_lesson_2_school_subjects.mp3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>
              <a:latin typeface="+mj-lt"/>
            </a:endParaRPr>
          </a:p>
        </p:txBody>
      </p:sp>
      <p:pic>
        <p:nvPicPr>
          <p:cNvPr id="2" name="05_05_School_subjects">
            <a:hlinkClick r:id="" action="ppaction://media"/>
            <a:extLst>
              <a:ext uri="{FF2B5EF4-FFF2-40B4-BE49-F238E27FC236}">
                <a16:creationId xmlns:a16="http://schemas.microsoft.com/office/drawing/2014/main" id="{942238C3-C7D1-47FA-8A1A-58BF07577D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19171" y="381109"/>
            <a:ext cx="360000" cy="360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1555AC1-0479-4931-A8C5-03CF4B422A71}"/>
              </a:ext>
            </a:extLst>
          </p:cNvPr>
          <p:cNvSpPr txBox="1">
            <a:spLocks/>
          </p:cNvSpPr>
          <p:nvPr/>
        </p:nvSpPr>
        <p:spPr>
          <a:xfrm>
            <a:off x="1598364" y="1288973"/>
            <a:ext cx="979583" cy="44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FF0000"/>
                </a:solidFill>
                <a:latin typeface="+mj-lt"/>
              </a:rPr>
              <a:t>History</a:t>
            </a:r>
            <a:endParaRPr lang="hr-HR" sz="1600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A45FE39-BECB-4E6B-AAB3-F0FAB874D81C}"/>
              </a:ext>
            </a:extLst>
          </p:cNvPr>
          <p:cNvSpPr txBox="1">
            <a:spLocks/>
          </p:cNvSpPr>
          <p:nvPr/>
        </p:nvSpPr>
        <p:spPr>
          <a:xfrm>
            <a:off x="6741405" y="1189820"/>
            <a:ext cx="1091588" cy="44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FF0000"/>
                </a:solidFill>
                <a:latin typeface="+mj-lt"/>
              </a:rPr>
              <a:t>Geography</a:t>
            </a:r>
            <a:endParaRPr lang="hr-HR" sz="1600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38340A5-F405-449A-9F23-5C4346F17081}"/>
              </a:ext>
            </a:extLst>
          </p:cNvPr>
          <p:cNvSpPr txBox="1">
            <a:spLocks/>
          </p:cNvSpPr>
          <p:nvPr/>
        </p:nvSpPr>
        <p:spPr>
          <a:xfrm>
            <a:off x="1542361" y="3089533"/>
            <a:ext cx="1091588" cy="44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>
                <a:solidFill>
                  <a:srgbClr val="FF0000"/>
                </a:solidFill>
                <a:latin typeface="+mj-lt"/>
              </a:rPr>
              <a:t>Science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D9379A7-BE55-4736-B363-25188E403AA2}"/>
              </a:ext>
            </a:extLst>
          </p:cNvPr>
          <p:cNvSpPr txBox="1">
            <a:spLocks/>
          </p:cNvSpPr>
          <p:nvPr/>
        </p:nvSpPr>
        <p:spPr>
          <a:xfrm>
            <a:off x="7092108" y="3089532"/>
            <a:ext cx="1091588" cy="44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>
                <a:solidFill>
                  <a:srgbClr val="FF0000"/>
                </a:solidFill>
                <a:latin typeface="+mj-lt"/>
              </a:rPr>
              <a:t>IT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2274C68-93DE-4F5C-BF44-465D93029010}"/>
              </a:ext>
            </a:extLst>
          </p:cNvPr>
          <p:cNvSpPr txBox="1">
            <a:spLocks/>
          </p:cNvSpPr>
          <p:nvPr/>
        </p:nvSpPr>
        <p:spPr>
          <a:xfrm>
            <a:off x="1554297" y="4966769"/>
            <a:ext cx="1091588" cy="44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FF0000"/>
                </a:solidFill>
                <a:latin typeface="+mj-lt"/>
              </a:rPr>
              <a:t>Maths</a:t>
            </a:r>
            <a:endParaRPr lang="hr-HR" sz="1600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CE0AED7-A78E-494D-A3E1-DC44835B52A7}"/>
              </a:ext>
            </a:extLst>
          </p:cNvPr>
          <p:cNvSpPr txBox="1">
            <a:spLocks/>
          </p:cNvSpPr>
          <p:nvPr/>
        </p:nvSpPr>
        <p:spPr>
          <a:xfrm>
            <a:off x="6827704" y="4930608"/>
            <a:ext cx="1091588" cy="44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>
                <a:solidFill>
                  <a:srgbClr val="FF0000"/>
                </a:solidFill>
                <a:latin typeface="+mj-lt"/>
              </a:rPr>
              <a:t>    PE</a:t>
            </a:r>
          </a:p>
        </p:txBody>
      </p:sp>
    </p:spTree>
    <p:extLst>
      <p:ext uri="{BB962C8B-B14F-4D97-AF65-F5344CB8AC3E}">
        <p14:creationId xmlns:p14="http://schemas.microsoft.com/office/powerpoint/2010/main" val="124014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6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C143A199-348A-4B6F-95E7-8F35347FC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14" y="1531262"/>
            <a:ext cx="9652634" cy="25835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3B5882B5-0481-4C46-A138-9DBA429E050E}"/>
              </a:ext>
            </a:extLst>
          </p:cNvPr>
          <p:cNvSpPr txBox="1">
            <a:spLocks/>
          </p:cNvSpPr>
          <p:nvPr/>
        </p:nvSpPr>
        <p:spPr>
          <a:xfrm>
            <a:off x="826515" y="308736"/>
            <a:ext cx="9652634" cy="1088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5. zadatku na 15. stranici svog udžbenika ispravi greške u rečenicama.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Na TZK ne učiš o našoj planeti, drugim planetima i zvijezdama, nego to činiš na satu geografije.</a:t>
            </a:r>
          </a:p>
        </p:txBody>
      </p:sp>
      <p:pic>
        <p:nvPicPr>
          <p:cNvPr id="6" name="Picture 2" descr="Vidi izvornu sliku">
            <a:extLst>
              <a:ext uri="{FF2B5EF4-FFF2-40B4-BE49-F238E27FC236}">
                <a16:creationId xmlns:a16="http://schemas.microsoft.com/office/drawing/2014/main" id="{9E3A215E-578D-4E6D-A281-1ABFF72F6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849" y="2102807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66C633F-031B-44B7-9CC6-2D9653D11602}"/>
              </a:ext>
            </a:extLst>
          </p:cNvPr>
          <p:cNvSpPr txBox="1">
            <a:spLocks/>
          </p:cNvSpPr>
          <p:nvPr/>
        </p:nvSpPr>
        <p:spPr>
          <a:xfrm>
            <a:off x="8311398" y="2006154"/>
            <a:ext cx="1635489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  <a:latin typeface="+mj-lt"/>
              </a:rPr>
              <a:t>Geography</a:t>
            </a:r>
            <a:endParaRPr lang="hr-HR" sz="1800" i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02FC1776-4495-4E32-A979-2F30A3A60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210" y="2412922"/>
            <a:ext cx="575292" cy="27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38502E0-E6C8-4C2F-BCF5-4BD14A49E3D4}"/>
              </a:ext>
            </a:extLst>
          </p:cNvPr>
          <p:cNvSpPr txBox="1">
            <a:spLocks/>
          </p:cNvSpPr>
          <p:nvPr/>
        </p:nvSpPr>
        <p:spPr>
          <a:xfrm>
            <a:off x="7046317" y="2340616"/>
            <a:ext cx="2900570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  <a:latin typeface="+mj-lt"/>
              </a:rPr>
              <a:t>IT (</a:t>
            </a:r>
            <a:r>
              <a:rPr lang="hr-HR" sz="1800" i="1" dirty="0" err="1">
                <a:solidFill>
                  <a:srgbClr val="FF0000"/>
                </a:solidFill>
                <a:latin typeface="+mj-lt"/>
              </a:rPr>
              <a:t>Information</a:t>
            </a:r>
            <a:r>
              <a:rPr lang="hr-HR" sz="1800" i="1" dirty="0">
                <a:solidFill>
                  <a:srgbClr val="FF0000"/>
                </a:solidFill>
                <a:latin typeface="+mj-lt"/>
              </a:rPr>
              <a:t> Technology)</a:t>
            </a:r>
          </a:p>
        </p:txBody>
      </p:sp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CE0A6E2F-69F4-472B-AE74-B2D239DB4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849" y="2757520"/>
            <a:ext cx="1177458" cy="27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DADE3BE-1094-4842-B67B-A92C6ACA4743}"/>
              </a:ext>
            </a:extLst>
          </p:cNvPr>
          <p:cNvSpPr txBox="1">
            <a:spLocks/>
          </p:cNvSpPr>
          <p:nvPr/>
        </p:nvSpPr>
        <p:spPr>
          <a:xfrm>
            <a:off x="8574659" y="2682559"/>
            <a:ext cx="2900570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  <a:latin typeface="+mj-lt"/>
              </a:rPr>
              <a:t>History</a:t>
            </a:r>
            <a:endParaRPr lang="hr-HR" sz="1800" i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BE44FCE3-BA1B-4A07-93B3-A7A05B712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894" y="3124523"/>
            <a:ext cx="288631" cy="1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20BC83B-9F98-4D08-A51C-CA66BAFF8EEB}"/>
              </a:ext>
            </a:extLst>
          </p:cNvPr>
          <p:cNvSpPr txBox="1">
            <a:spLocks/>
          </p:cNvSpPr>
          <p:nvPr/>
        </p:nvSpPr>
        <p:spPr>
          <a:xfrm>
            <a:off x="4835086" y="2972115"/>
            <a:ext cx="1635489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  <a:latin typeface="+mj-lt"/>
              </a:rPr>
              <a:t>Science</a:t>
            </a:r>
          </a:p>
        </p:txBody>
      </p:sp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E0AC21EB-1C41-4BBC-A721-6F509148A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286" y="3410469"/>
            <a:ext cx="859872" cy="27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37CAD08-A97E-440F-AB0F-669A3AB9EF0B}"/>
              </a:ext>
            </a:extLst>
          </p:cNvPr>
          <p:cNvSpPr txBox="1">
            <a:spLocks/>
          </p:cNvSpPr>
          <p:nvPr/>
        </p:nvSpPr>
        <p:spPr>
          <a:xfrm>
            <a:off x="5545047" y="3360651"/>
            <a:ext cx="1635489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FF0000"/>
                </a:solidFill>
                <a:latin typeface="+mj-lt"/>
              </a:rPr>
              <a:t>Maths</a:t>
            </a:r>
            <a:endParaRPr lang="hr-HR" sz="1800" i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17C75F31-509A-4FD7-A350-A1E277CE0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285" y="3746922"/>
            <a:ext cx="740275" cy="27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2F76D0B-1775-4D20-B192-E8B2B3958C89}"/>
              </a:ext>
            </a:extLst>
          </p:cNvPr>
          <p:cNvSpPr txBox="1">
            <a:spLocks/>
          </p:cNvSpPr>
          <p:nvPr/>
        </p:nvSpPr>
        <p:spPr>
          <a:xfrm>
            <a:off x="5652830" y="3702669"/>
            <a:ext cx="2900570" cy="44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  <a:latin typeface="+mj-lt"/>
              </a:rPr>
              <a:t>PE (</a:t>
            </a:r>
            <a:r>
              <a:rPr lang="hr-HR" sz="1800" i="1" dirty="0" err="1">
                <a:solidFill>
                  <a:srgbClr val="FF0000"/>
                </a:solidFill>
                <a:latin typeface="+mj-lt"/>
              </a:rPr>
              <a:t>Physical</a:t>
            </a:r>
            <a:r>
              <a:rPr lang="hr-HR" sz="1800" i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hr-HR" sz="1800" i="1" dirty="0" err="1">
                <a:solidFill>
                  <a:srgbClr val="FF0000"/>
                </a:solidFill>
                <a:latin typeface="+mj-lt"/>
              </a:rPr>
              <a:t>Education</a:t>
            </a:r>
            <a:r>
              <a:rPr lang="hr-HR" sz="1800" i="1" dirty="0">
                <a:solidFill>
                  <a:srgbClr val="FF0000"/>
                </a:solidFill>
                <a:latin typeface="+mj-lt"/>
              </a:rPr>
              <a:t>)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10329417-2825-44F9-B742-6BCB40B36434}"/>
              </a:ext>
            </a:extLst>
          </p:cNvPr>
          <p:cNvSpPr txBox="1">
            <a:spLocks/>
          </p:cNvSpPr>
          <p:nvPr/>
        </p:nvSpPr>
        <p:spPr>
          <a:xfrm>
            <a:off x="826513" y="4863661"/>
            <a:ext cx="9652634" cy="1797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Da bi uvježbao naučeno možeš odigrati aktivnosti na sljedećim poveznicama:</a:t>
            </a:r>
          </a:p>
          <a:p>
            <a:pPr marL="0" indent="0">
              <a:buNone/>
            </a:pPr>
            <a:r>
              <a:rPr lang="hr-HR" sz="2000" dirty="0">
                <a:hlinkClick r:id="rId4"/>
              </a:rPr>
              <a:t>https://learningapps.org/view5095417</a:t>
            </a:r>
            <a:endParaRPr lang="hr-HR" sz="2000" dirty="0"/>
          </a:p>
          <a:p>
            <a:pPr marL="0" indent="0">
              <a:buNone/>
            </a:pPr>
            <a:r>
              <a:rPr lang="hr-HR" sz="2000" dirty="0">
                <a:hlinkClick r:id="rId5"/>
              </a:rPr>
              <a:t>https://wordwall.net/resource/274174/engleski-jezik/new-teachers-new-subjects</a:t>
            </a: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120290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9" grpId="0" build="p"/>
      <p:bldP spid="12" grpId="0" build="p"/>
      <p:bldP spid="14" grpId="0" build="p"/>
      <p:bldP spid="16" grpId="0" build="p"/>
      <p:bldP spid="18" grpId="0" build="p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29CC58E9-59C9-4A75-B494-D2D0064872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1" y="1452534"/>
            <a:ext cx="11115675" cy="32766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959170C-EDBC-4483-94DD-0E2B3416254C}"/>
              </a:ext>
            </a:extLst>
          </p:cNvPr>
          <p:cNvSpPr txBox="1">
            <a:spLocks/>
          </p:cNvSpPr>
          <p:nvPr/>
        </p:nvSpPr>
        <p:spPr>
          <a:xfrm>
            <a:off x="538161" y="363820"/>
            <a:ext cx="11115675" cy="1088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6. zadatku na 15. stranici svog udžbenika spoji pojmove.</a:t>
            </a:r>
            <a:br>
              <a:rPr lang="hr-HR" sz="2000" i="1" dirty="0"/>
            </a:br>
            <a:r>
              <a:rPr lang="hr-HR" sz="2000" i="1" dirty="0"/>
              <a:t>U A dijelu zadatka PAST (prošlost) označava </a:t>
            </a:r>
            <a:r>
              <a:rPr lang="hr-HR" sz="2000" i="1" dirty="0" err="1"/>
              <a:t>the</a:t>
            </a:r>
            <a:r>
              <a:rPr lang="hr-HR" sz="2000" i="1" dirty="0"/>
              <a:t> time </a:t>
            </a:r>
            <a:r>
              <a:rPr lang="hr-HR" sz="2000" i="1" dirty="0" err="1"/>
              <a:t>before</a:t>
            </a:r>
            <a:r>
              <a:rPr lang="hr-HR" sz="2000" i="1" dirty="0"/>
              <a:t> </a:t>
            </a:r>
            <a:r>
              <a:rPr lang="hr-HR" sz="2000" i="1" dirty="0" err="1"/>
              <a:t>now</a:t>
            </a:r>
            <a:r>
              <a:rPr lang="hr-HR" sz="2000" i="1" dirty="0"/>
              <a:t> (vrijeme prije sadašnjeg trenutka), dok u B dijelu zadatka ADD znači zbrajati, te ga stoga spajamo sa znakom više / plus ( + ).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BFCBD6D-53A4-40A6-8D9B-159A52EC9729}"/>
              </a:ext>
            </a:extLst>
          </p:cNvPr>
          <p:cNvSpPr txBox="1">
            <a:spLocks/>
          </p:cNvSpPr>
          <p:nvPr/>
        </p:nvSpPr>
        <p:spPr>
          <a:xfrm>
            <a:off x="1282638" y="1962086"/>
            <a:ext cx="458028" cy="2510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1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3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4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5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6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41CAC1E-2C6A-46DE-A7AE-E86305B5E696}"/>
              </a:ext>
            </a:extLst>
          </p:cNvPr>
          <p:cNvSpPr txBox="1">
            <a:spLocks/>
          </p:cNvSpPr>
          <p:nvPr/>
        </p:nvSpPr>
        <p:spPr>
          <a:xfrm>
            <a:off x="2900282" y="2765233"/>
            <a:ext cx="458028" cy="1696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1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100" i="1" dirty="0">
              <a:solidFill>
                <a:srgbClr val="FF0000"/>
              </a:solidFill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i="1" dirty="0">
              <a:solidFill>
                <a:srgbClr val="FF0000"/>
              </a:solidFill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F70B200-2ED6-4075-A572-63C3DC06B59D}"/>
              </a:ext>
            </a:extLst>
          </p:cNvPr>
          <p:cNvSpPr txBox="1">
            <a:spLocks/>
          </p:cNvSpPr>
          <p:nvPr/>
        </p:nvSpPr>
        <p:spPr>
          <a:xfrm>
            <a:off x="2918645" y="1931790"/>
            <a:ext cx="458028" cy="1696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100" i="1" dirty="0">
              <a:solidFill>
                <a:srgbClr val="FF0000"/>
              </a:solidFill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i="1" dirty="0">
              <a:solidFill>
                <a:srgbClr val="FF0000"/>
              </a:solidFill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i="1" dirty="0">
              <a:solidFill>
                <a:srgbClr val="FF0000"/>
              </a:solidFill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4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03AD136-B315-4B92-8942-7CC04F3D6BC8}"/>
              </a:ext>
            </a:extLst>
          </p:cNvPr>
          <p:cNvSpPr txBox="1">
            <a:spLocks/>
          </p:cNvSpPr>
          <p:nvPr/>
        </p:nvSpPr>
        <p:spPr>
          <a:xfrm>
            <a:off x="2881919" y="2369168"/>
            <a:ext cx="458028" cy="1696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5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100" i="1" dirty="0">
              <a:solidFill>
                <a:srgbClr val="FF0000"/>
              </a:solidFill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  <a:latin typeface="+mj-lt"/>
              </a:rPr>
              <a:t>6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100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40A6C3B-BC58-4E97-8F18-DD2092B28E73}"/>
              </a:ext>
            </a:extLst>
          </p:cNvPr>
          <p:cNvSpPr txBox="1">
            <a:spLocks/>
          </p:cNvSpPr>
          <p:nvPr/>
        </p:nvSpPr>
        <p:spPr>
          <a:xfrm>
            <a:off x="7183413" y="1909756"/>
            <a:ext cx="458028" cy="2510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  <a:latin typeface="+mj-lt"/>
              </a:rPr>
              <a:t>1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  <a:latin typeface="+mj-lt"/>
              </a:rPr>
              <a:t>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  <a:latin typeface="+mj-lt"/>
              </a:rPr>
              <a:t>3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  <a:latin typeface="+mj-lt"/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7C9DD5C-BD7F-4331-89E4-BBC5BE03269D}"/>
              </a:ext>
            </a:extLst>
          </p:cNvPr>
          <p:cNvSpPr txBox="1">
            <a:spLocks/>
          </p:cNvSpPr>
          <p:nvPr/>
        </p:nvSpPr>
        <p:spPr>
          <a:xfrm>
            <a:off x="9391403" y="1652236"/>
            <a:ext cx="458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196FE9A-E9E2-45EA-8D9B-CC6E3F944DEA}"/>
              </a:ext>
            </a:extLst>
          </p:cNvPr>
          <p:cNvSpPr txBox="1">
            <a:spLocks/>
          </p:cNvSpPr>
          <p:nvPr/>
        </p:nvSpPr>
        <p:spPr>
          <a:xfrm>
            <a:off x="10193798" y="3356011"/>
            <a:ext cx="458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  <a:latin typeface="+mj-lt"/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E95BC05-4168-4C5C-85A7-5F513EA34EB9}"/>
              </a:ext>
            </a:extLst>
          </p:cNvPr>
          <p:cNvSpPr txBox="1">
            <a:spLocks/>
          </p:cNvSpPr>
          <p:nvPr/>
        </p:nvSpPr>
        <p:spPr>
          <a:xfrm>
            <a:off x="9162389" y="2765233"/>
            <a:ext cx="458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  <a:latin typeface="+mj-lt"/>
              </a:rPr>
              <a:t>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B2FDD1B-3272-41C1-B090-10FCB60CF723}"/>
              </a:ext>
            </a:extLst>
          </p:cNvPr>
          <p:cNvSpPr txBox="1">
            <a:spLocks/>
          </p:cNvSpPr>
          <p:nvPr/>
        </p:nvSpPr>
        <p:spPr>
          <a:xfrm>
            <a:off x="9919449" y="2198676"/>
            <a:ext cx="4580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  <a:latin typeface="+mj-lt"/>
              </a:rPr>
              <a:t>4</a:t>
            </a: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C3F61159-8F75-4DFA-8216-B08C28BF8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781" y="4612069"/>
            <a:ext cx="3091058" cy="18821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2C6AC4BD-26A3-4539-9642-4067F7BE30BC}"/>
              </a:ext>
            </a:extLst>
          </p:cNvPr>
          <p:cNvSpPr txBox="1">
            <a:spLocks/>
          </p:cNvSpPr>
          <p:nvPr/>
        </p:nvSpPr>
        <p:spPr>
          <a:xfrm>
            <a:off x="5266063" y="5438266"/>
            <a:ext cx="6387773" cy="61168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Zapiši u svoju bilježnicu koji je tvoj najdraži nastavni predmet i zašto!</a:t>
            </a:r>
          </a:p>
        </p:txBody>
      </p:sp>
    </p:spTree>
    <p:extLst>
      <p:ext uri="{BB962C8B-B14F-4D97-AF65-F5344CB8AC3E}">
        <p14:creationId xmlns:p14="http://schemas.microsoft.com/office/powerpoint/2010/main" val="410371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 build="p"/>
      <p:bldP spid="8" grpId="0" build="p"/>
      <p:bldP spid="9" grpId="0" build="p"/>
      <p:bldP spid="10" grpId="0"/>
      <p:bldP spid="11" grpId="0"/>
      <p:bldP spid="12" grpId="0"/>
      <p:bldP spid="13" grpId="0"/>
      <p:bldP spid="14" grpId="0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A95A1E0-76B2-4854-A843-C7E91C07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69" y="1187067"/>
            <a:ext cx="3361382" cy="4483865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FECD72E-F142-40DB-992F-4DFD7DD28244}"/>
              </a:ext>
            </a:extLst>
          </p:cNvPr>
          <p:cNvSpPr txBox="1">
            <a:spLocks/>
          </p:cNvSpPr>
          <p:nvPr/>
        </p:nvSpPr>
        <p:spPr>
          <a:xfrm>
            <a:off x="4043191" y="382836"/>
            <a:ext cx="7425369" cy="1072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Otvori 12. stranicu svoje radne bilježnice i riješi 1. zadatak!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tom zadatku trebaš grupirati riječi vezane uz pojedine nastavne predmete, npr. NATURE (priroda) – SCIENCE.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DA59130-DA55-4F23-B5B0-31AB21333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458" y="1674365"/>
            <a:ext cx="7719943" cy="49019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696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</TotalTime>
  <Words>1891</Words>
  <Application>Microsoft Office PowerPoint</Application>
  <PresentationFormat>Široki zaslon</PresentationFormat>
  <Paragraphs>355</Paragraphs>
  <Slides>31</Slides>
  <Notes>0</Notes>
  <HiddenSlides>0</HiddenSlides>
  <MMClips>17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31</vt:i4>
      </vt:variant>
    </vt:vector>
  </HeadingPairs>
  <TitlesOfParts>
    <vt:vector size="36" baseType="lpstr">
      <vt:lpstr>Arial</vt:lpstr>
      <vt:lpstr>Avenir Next LT Pro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182</cp:revision>
  <dcterms:created xsi:type="dcterms:W3CDTF">2017-01-15T10:30:28Z</dcterms:created>
  <dcterms:modified xsi:type="dcterms:W3CDTF">2020-09-26T13:08:53Z</dcterms:modified>
</cp:coreProperties>
</file>